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e.berte\Downloads\Temps%20de%20formation%202017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 dirty="0"/>
              <a:t>Nombre d'heures</a:t>
            </a:r>
            <a:r>
              <a:rPr lang="fr-BE" b="1" baseline="0" dirty="0"/>
              <a:t> de formation annuel</a:t>
            </a:r>
            <a:endParaRPr lang="fr-B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CE-4243-89BE-90C2288E6BB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CE-4243-89BE-90C2288E6BB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CE-4243-89BE-90C2288E6BB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CE-4243-89BE-90C2288E6BB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CE-4243-89BE-90C2288E6BB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CE-4243-89BE-90C2288E6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Feuil2!$A$1:$G$1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Feuil2!$A$2:$G$2</c:f>
              <c:numCache>
                <c:formatCode>General</c:formatCode>
                <c:ptCount val="7"/>
                <c:pt idx="0">
                  <c:v>1528.98</c:v>
                </c:pt>
                <c:pt idx="1">
                  <c:v>1758.3</c:v>
                </c:pt>
                <c:pt idx="2">
                  <c:v>2339.62</c:v>
                </c:pt>
                <c:pt idx="3">
                  <c:v>1045</c:v>
                </c:pt>
                <c:pt idx="4">
                  <c:v>1656</c:v>
                </c:pt>
                <c:pt idx="5">
                  <c:v>1810.15</c:v>
                </c:pt>
                <c:pt idx="6">
                  <c:v>2295.87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CE-4243-89BE-90C2288E6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303376"/>
        <c:axId val="747297136"/>
      </c:barChart>
      <c:catAx>
        <c:axId val="7473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7297136"/>
        <c:crosses val="autoZero"/>
        <c:auto val="1"/>
        <c:lblAlgn val="ctr"/>
        <c:lblOffset val="100"/>
        <c:noMultiLvlLbl val="0"/>
      </c:catAx>
      <c:valAx>
        <c:axId val="7472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730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7B3A-BBC1-4E06-AD20-0DE75CEE08CC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35A6-D762-485D-A04C-1675D3A800E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117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335A6-D762-485D-A04C-1675D3A800E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24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6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16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27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541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00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006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87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84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859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662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998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869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164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032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44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73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F58F-8726-420A-B5C8-0B106DBD7CBD}" type="datetimeFigureOut">
              <a:rPr lang="fr-BE" smtClean="0"/>
              <a:t>16/06/2025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6D4256-138E-4DD3-830C-94B3F65C55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60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6FE50-E97B-0A15-F0C9-E4781738E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122" y="153014"/>
            <a:ext cx="9144000" cy="1848465"/>
          </a:xfrm>
        </p:spPr>
        <p:txBody>
          <a:bodyPr/>
          <a:lstStyle/>
          <a:p>
            <a:pPr algn="ctr"/>
            <a:r>
              <a:rPr lang="fr-BE" b="1" dirty="0"/>
              <a:t>Rapport d’activités 2024</a:t>
            </a:r>
            <a:br>
              <a:rPr lang="fr-BE" dirty="0"/>
            </a:br>
            <a:r>
              <a:rPr lang="fr-BE" sz="4000" dirty="0"/>
              <a:t>Version synthétique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BBD83-B9FA-7F4C-3127-65DC0E1C9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856521"/>
            <a:ext cx="8915399" cy="1126283"/>
          </a:xfrm>
        </p:spPr>
        <p:txBody>
          <a:bodyPr/>
          <a:lstStyle/>
          <a:p>
            <a:r>
              <a:rPr lang="fr-BE"/>
              <a:t> </a:t>
            </a:r>
            <a:endParaRPr lang="fr-BE" dirty="0"/>
          </a:p>
        </p:txBody>
      </p:sp>
      <p:pic>
        <p:nvPicPr>
          <p:cNvPr id="5" name="Image 4" descr="Une image contenant Visage humain, fille, sourire, capture d’écran&#10;&#10;Description générée automatiquement">
            <a:extLst>
              <a:ext uri="{FF2B5EF4-FFF2-40B4-BE49-F238E27FC236}">
                <a16:creationId xmlns:a16="http://schemas.microsoft.com/office/drawing/2014/main" id="{266833B6-2BF9-732C-0CD9-D39A3076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21" y="4145904"/>
            <a:ext cx="5760720" cy="2243455"/>
          </a:xfrm>
          <a:prstGeom prst="rect">
            <a:avLst/>
          </a:prstGeom>
        </p:spPr>
      </p:pic>
      <p:pic>
        <p:nvPicPr>
          <p:cNvPr id="6" name="Image 5" descr="Une image contenant balle, graphisme, Graphique, logo&#10;&#10;Description générée automatiquement">
            <a:extLst>
              <a:ext uri="{FF2B5EF4-FFF2-40B4-BE49-F238E27FC236}">
                <a16:creationId xmlns:a16="http://schemas.microsoft.com/office/drawing/2014/main" id="{77F9AF8C-8ECB-2156-B7E0-66E591F2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96" y="2225966"/>
            <a:ext cx="2646680" cy="169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99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5EFD983-C363-AACF-10E6-7273C72FB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8" y="422581"/>
            <a:ext cx="8726960" cy="6174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29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A71F9-E8A5-B9FB-62D7-4643B64F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91729"/>
            <a:ext cx="8911687" cy="75240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400" b="1" dirty="0"/>
              <a:t>Réalisation du Contrat d’objectifs 2022-2027 : </a:t>
            </a:r>
            <a:br>
              <a:rPr lang="fr-BE" sz="2400" b="1" dirty="0"/>
            </a:br>
            <a:r>
              <a:rPr lang="fr-BE" sz="2400" b="1" dirty="0"/>
              <a:t>état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1B410-B2F8-FD4A-7C6E-C16AB109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42219"/>
            <a:ext cx="8915400" cy="5624052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(re)Démarrage de cercles de réflexion d’amélioration des pratiques, et tout particulièrement création d’un nouveau cercle intitulé « Mutation de nos métiers suite à l'évolution des profils accueillis et des nouveaux enjeux institutionnels »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du conseil des usagers à l’ensemble des structures de l’institution. À des fins de cohérence en termes de parcours de soins, il a été finalement décidé d’organiser un seul conseil des usagers, dans lequel cohabiteront notamment des enfants, des adolescents et de jeunes adultes (dispositif « La Transition »)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Poursuite du travail de formation autour des postures des intervenants et préparation d’une formation accessible également au personnel des services support, en présence des intervenants de terrain habituels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Revisite complète des dossiers des jeunes accueillis dans le cadre d’une migration dans un nouveau « setting » sur le serveur de l’institution, censée rendre plus fluide la lecture du parcours du jeune et faire disparaître progressivement les dossiers papier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Revisite fondamentale du processus d’accueil des nouveaux membres du personnel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Développement/ouverture des activités de l’accueil de jour « La Rose des vents » (cf. section 6)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nsistance permanente sur le sens de la mise en œuvre du processus d’élaboration du projet d’accompagnement du jeune, qui implique dans celui-ci que l’ensemble des partenaires qui gravitent autour de lui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Mise en œuvre, au sein du CPPT, d’un processus de traitement des notes d’incident relatives aux atteintes à l’intégrité physique d’un professionnel liées à de l’</a:t>
            </a:r>
            <a:r>
              <a:rPr lang="fr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hétéroagressivité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estiné à sécuriser l’ensemble des pratiques en les inscrivant dans une dynamique de sens.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976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3A8E1-AF76-AA8A-B880-2D9F691C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863563-4138-10A7-987D-FA8E21D74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BE" dirty="0"/>
              <a:t>Nouvel organigramme et objet social</a:t>
            </a:r>
          </a:p>
          <a:p>
            <a:endParaRPr lang="fr-BE" dirty="0"/>
          </a:p>
          <a:p>
            <a:r>
              <a:rPr lang="fr-BE" dirty="0" err="1"/>
              <a:t>Rephasage</a:t>
            </a:r>
            <a:r>
              <a:rPr lang="fr-BE" dirty="0"/>
              <a:t> du plan infrastructurel</a:t>
            </a:r>
          </a:p>
          <a:p>
            <a:endParaRPr lang="fr-BE" dirty="0"/>
          </a:p>
          <a:p>
            <a:r>
              <a:rPr lang="fr-BE" dirty="0"/>
              <a:t>Projet Interreg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873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712367B-B25A-2DB1-D924-AC5824D6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18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6373A-057C-B1AE-F4B6-62D84C1A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640" y="289813"/>
            <a:ext cx="8911687" cy="895451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200" b="1" dirty="0"/>
              <a:t>Evolution du nombre d'heures</a:t>
            </a:r>
            <a:r>
              <a:rPr lang="fr-BE" sz="2200" b="1" baseline="0" dirty="0"/>
              <a:t> de formation</a:t>
            </a:r>
            <a:br>
              <a:rPr lang="fr-BE" sz="2200" b="1" baseline="0" dirty="0"/>
            </a:br>
            <a:r>
              <a:rPr lang="fr-BE" sz="2200" b="1" baseline="0" dirty="0"/>
              <a:t>de 2017 à 2024</a:t>
            </a:r>
            <a:br>
              <a:rPr lang="fr-BE" b="1" dirty="0"/>
            </a:br>
            <a:endParaRPr lang="fr-BE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C37B8C6-B157-3160-3311-753F348B6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574704"/>
              </p:ext>
            </p:extLst>
          </p:nvPr>
        </p:nvGraphicFramePr>
        <p:xfrm>
          <a:off x="3601935" y="1185264"/>
          <a:ext cx="6771096" cy="272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31F39D-3C7D-23CF-6DE8-ED532E5F7529}"/>
              </a:ext>
            </a:extLst>
          </p:cNvPr>
          <p:cNvSpPr/>
          <p:nvPr/>
        </p:nvSpPr>
        <p:spPr>
          <a:xfrm>
            <a:off x="2636709" y="3989677"/>
            <a:ext cx="8465574" cy="272575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600" dirty="0"/>
              <a:t>Retour progressif à ce qui avait cours en 2019 en termes de nombre d’heures de formation prestées (à nuancer toutefois de part l’augmentation du nombre de membres du personnel sur les 5 dernières années)</a:t>
            </a:r>
          </a:p>
          <a:p>
            <a:pPr algn="ctr"/>
            <a:endParaRPr lang="fr-BE" sz="1600" dirty="0"/>
          </a:p>
          <a:p>
            <a:pPr algn="ctr"/>
            <a:r>
              <a:rPr lang="fr-BE" sz="1600" dirty="0"/>
              <a:t>Accent mis sur les formations axées sur la sécurisation des pratiques à différents niveaux (CAMP, EVRAS, AVIM &amp; INDIA) : logique qualitative au service des missions, plutôt que quantitative </a:t>
            </a:r>
          </a:p>
          <a:p>
            <a:pPr algn="ctr"/>
            <a:endParaRPr lang="fr-BE" sz="1600" dirty="0"/>
          </a:p>
          <a:p>
            <a:pPr algn="ctr"/>
            <a:r>
              <a:rPr lang="fr-BE" sz="1600" dirty="0"/>
              <a:t>=&gt; rationalisation, via la médiation des entretiens de fonctionnement : « contrat » employeur-membres du personnel</a:t>
            </a:r>
          </a:p>
        </p:txBody>
      </p:sp>
    </p:spTree>
    <p:extLst>
      <p:ext uri="{BB962C8B-B14F-4D97-AF65-F5344CB8AC3E}">
        <p14:creationId xmlns:p14="http://schemas.microsoft.com/office/powerpoint/2010/main" val="70470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2E079-306E-A5D1-CDA7-420F56F7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600" b="1" dirty="0"/>
              <a:t>Quelques statistiques…</a:t>
            </a:r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A966D-8C4A-E67A-5EBB-A5144E428B13}"/>
              </a:ext>
            </a:extLst>
          </p:cNvPr>
          <p:cNvSpPr/>
          <p:nvPr/>
        </p:nvSpPr>
        <p:spPr>
          <a:xfrm>
            <a:off x="2064774" y="2133600"/>
            <a:ext cx="2566220" cy="13666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188 jeunes au SRJ (tous dispositifs confondus)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4E313-3C8E-A961-63FE-E6B2EC7A0C3A}"/>
              </a:ext>
            </a:extLst>
          </p:cNvPr>
          <p:cNvSpPr/>
          <p:nvPr/>
        </p:nvSpPr>
        <p:spPr>
          <a:xfrm>
            <a:off x="7639665" y="2148110"/>
            <a:ext cx="3136490" cy="128089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67 jeunes au SAC « Le </a:t>
            </a:r>
            <a:r>
              <a:rPr lang="fr-BE" dirty="0" err="1"/>
              <a:t>Passeur-L’Amarrage</a:t>
            </a:r>
            <a:r>
              <a:rPr lang="fr-BE" dirty="0"/>
              <a:t> » </a:t>
            </a:r>
          </a:p>
          <a:p>
            <a:pPr algn="ctr"/>
            <a:r>
              <a:rPr lang="fr-BE" dirty="0"/>
              <a:t>(47 JAS &amp; 20 TEVA)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340D5-A6D6-875E-6C32-FC563EC666E3}"/>
              </a:ext>
            </a:extLst>
          </p:cNvPr>
          <p:cNvSpPr/>
          <p:nvPr/>
        </p:nvSpPr>
        <p:spPr>
          <a:xfrm>
            <a:off x="4385187" y="3882513"/>
            <a:ext cx="3421626" cy="136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48 jeunes au SAFAE « Le Cabestan »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F97B110-BC51-3A51-827E-2160E008840D}"/>
              </a:ext>
            </a:extLst>
          </p:cNvPr>
          <p:cNvSpPr/>
          <p:nvPr/>
        </p:nvSpPr>
        <p:spPr>
          <a:xfrm>
            <a:off x="3347884" y="6105832"/>
            <a:ext cx="1066800" cy="432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BD698-BB56-0B91-6BD0-CAC7AE57D8A4}"/>
              </a:ext>
            </a:extLst>
          </p:cNvPr>
          <p:cNvSpPr/>
          <p:nvPr/>
        </p:nvSpPr>
        <p:spPr>
          <a:xfrm>
            <a:off x="9271819" y="4316360"/>
            <a:ext cx="2232793" cy="1710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Accueil mixte (Glumelles / Cabestan vs Passeur-Amarrage) pour 6 jeunes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C110DF1-7E0A-34A3-3373-87695C75FC99}"/>
              </a:ext>
            </a:extLst>
          </p:cNvPr>
          <p:cNvSpPr/>
          <p:nvPr/>
        </p:nvSpPr>
        <p:spPr>
          <a:xfrm>
            <a:off x="4955458" y="5899355"/>
            <a:ext cx="3205316" cy="81607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297 jeunes accueillis en 2023</a:t>
            </a:r>
          </a:p>
        </p:txBody>
      </p:sp>
    </p:spTree>
    <p:extLst>
      <p:ext uri="{BB962C8B-B14F-4D97-AF65-F5344CB8AC3E}">
        <p14:creationId xmlns:p14="http://schemas.microsoft.com/office/powerpoint/2010/main" val="16332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DDC2B-F343-83AA-1EE5-58312CCE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200" b="1" dirty="0"/>
              <a:t>Aspects spécifiques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F0FCC7A-BC8F-0C3E-7429-39086E4F33D3}"/>
              </a:ext>
            </a:extLst>
          </p:cNvPr>
          <p:cNvSpPr/>
          <p:nvPr/>
        </p:nvSpPr>
        <p:spPr>
          <a:xfrm>
            <a:off x="2592925" y="1905000"/>
            <a:ext cx="2922972" cy="197874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Glissement vers le haut de l’âge des bénéficiaires du SAC </a:t>
            </a:r>
          </a:p>
          <a:p>
            <a:pPr algn="ctr"/>
            <a:endParaRPr lang="fr-BE" dirty="0"/>
          </a:p>
          <a:p>
            <a:pPr algn="ctr"/>
            <a:r>
              <a:rPr lang="fr-BE" dirty="0"/>
              <a:t>Parcours de soin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76D9FFF-48DC-7F8A-E4A1-3A5723BEE856}"/>
              </a:ext>
            </a:extLst>
          </p:cNvPr>
          <p:cNvSpPr/>
          <p:nvPr/>
        </p:nvSpPr>
        <p:spPr>
          <a:xfrm>
            <a:off x="3813521" y="3099858"/>
            <a:ext cx="481780" cy="11552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1076584-045C-0467-B082-5360D8F15D9F}"/>
              </a:ext>
            </a:extLst>
          </p:cNvPr>
          <p:cNvSpPr/>
          <p:nvPr/>
        </p:nvSpPr>
        <p:spPr>
          <a:xfrm>
            <a:off x="8799871" y="1828800"/>
            <a:ext cx="3028336" cy="20549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SAFAE « Le Cabestan » : moins de 2 ans de suivi pour 31 jeunes (renouvellement drastique et « mixité des troubles »)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9D71DE9-44C0-3319-E544-FC0B12BFD66C}"/>
              </a:ext>
            </a:extLst>
          </p:cNvPr>
          <p:cNvSpPr/>
          <p:nvPr/>
        </p:nvSpPr>
        <p:spPr>
          <a:xfrm>
            <a:off x="5121645" y="4611329"/>
            <a:ext cx="3854245" cy="197874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Articulation forte entre types de besoins à rencontrer et Rose des vents : Cerneau, Chalet 2 et Logis plus grand « consommateurs » d’ateliers </a:t>
            </a:r>
          </a:p>
        </p:txBody>
      </p:sp>
    </p:spTree>
    <p:extLst>
      <p:ext uri="{BB962C8B-B14F-4D97-AF65-F5344CB8AC3E}">
        <p14:creationId xmlns:p14="http://schemas.microsoft.com/office/powerpoint/2010/main" val="405531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34D24-CDF6-82BB-72CD-5FEC9D62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dirty="0"/>
              <a:t>Bienvenue dans la complexité…</a:t>
            </a:r>
            <a:endParaRPr lang="fr-BE" sz="2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41FAF-AAD2-12CE-0B4E-F7ADB394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Hyperprévalence</a:t>
            </a:r>
            <a:r>
              <a:rPr lang="fr-FR" b="1" dirty="0"/>
              <a:t> des troubles « mixtes »</a:t>
            </a:r>
            <a:r>
              <a:rPr lang="fr-FR" dirty="0"/>
              <a:t>, associant problématiques psychiques aux troubles du comportement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Limitation de la « lisibilité »</a:t>
            </a:r>
            <a:r>
              <a:rPr lang="fr-FR" dirty="0"/>
              <a:t> des troubles du comportement, tant au SRJ qu’au SAFAE « Le Cabestan ».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Dynamique existante également au </a:t>
            </a:r>
            <a:r>
              <a:rPr lang="fr-FR" b="1" dirty="0"/>
              <a:t>SAC « Le </a:t>
            </a:r>
            <a:r>
              <a:rPr lang="fr-FR" b="1" dirty="0" err="1"/>
              <a:t>Passeur-L’Amarrage</a:t>
            </a:r>
            <a:r>
              <a:rPr lang="fr-FR" b="1" dirty="0"/>
              <a:t> »</a:t>
            </a:r>
            <a:r>
              <a:rPr lang="fr-FR" dirty="0"/>
              <a:t>, même si la </a:t>
            </a:r>
            <a:r>
              <a:rPr lang="fr-FR" b="1" dirty="0"/>
              <a:t>déficience intellectuelle </a:t>
            </a:r>
            <a:r>
              <a:rPr lang="fr-FR" dirty="0"/>
              <a:t>y reste </a:t>
            </a:r>
            <a:r>
              <a:rPr lang="fr-FR" b="1" dirty="0"/>
              <a:t>prévalente</a:t>
            </a:r>
            <a:r>
              <a:rPr lang="fr-FR" dirty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815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78520-B5AE-392C-991C-8127B810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Autres caractéristiques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221B5-3D1C-4367-19FC-D8F98F98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Ratio de 1 fille pour 4 garçons, quelle que soit le service</a:t>
            </a:r>
            <a:r>
              <a:rPr lang="fr-FR" dirty="0"/>
              <a:t>, hormis au niveau du SAFAE « Le Cabestan », où c’est 1 pour 10.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26 jeunes toute l’année au sein de l’institution </a:t>
            </a:r>
            <a:r>
              <a:rPr lang="fr-FR" dirty="0"/>
              <a:t>(pas de retour de week-end)</a:t>
            </a:r>
          </a:p>
          <a:p>
            <a:endParaRPr lang="fr-FR" dirty="0"/>
          </a:p>
          <a:p>
            <a:r>
              <a:rPr lang="fr-FR" b="1" dirty="0"/>
              <a:t>Utilisation régulière du studio-famille pour 26 jeunes</a:t>
            </a:r>
            <a:r>
              <a:rPr lang="fr-FR" dirty="0"/>
              <a:t> (25 au SRJ et 1 au SAFAE)</a:t>
            </a:r>
          </a:p>
          <a:p>
            <a:endParaRPr lang="fr-FR" dirty="0"/>
          </a:p>
          <a:p>
            <a:r>
              <a:rPr lang="fr-B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343 demandes d’admission introduites en 2023 pour le SRJ ou le SAFAE</a:t>
            </a:r>
          </a:p>
          <a:p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b="1" dirty="0">
                <a:latin typeface="Calibri" panose="020F0502020204030204" pitchFamily="34" charset="0"/>
                <a:cs typeface="Times New Roman" panose="02020603050405020304" pitchFamily="18" charset="0"/>
              </a:rPr>
              <a:t>55 entrées dans ces services au niveau des jeunes repris sur cette liste (environ 1 sur 6)</a:t>
            </a:r>
            <a:endParaRPr lang="fr-BE" b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56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5F490-541D-E952-6409-6EF16E10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106" y="368472"/>
            <a:ext cx="8911687" cy="545929"/>
          </a:xfrm>
        </p:spPr>
        <p:txBody>
          <a:bodyPr>
            <a:normAutofit/>
          </a:bodyPr>
          <a:lstStyle/>
          <a:p>
            <a:pPr algn="ctr"/>
            <a:r>
              <a:rPr lang="fr-BE" sz="2000" b="1" dirty="0"/>
              <a:t>Processus de traitement des notes d’incident de type « Atteinte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F2B1B-2706-B061-2E3B-19E8B149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709" y="1022555"/>
            <a:ext cx="8915400" cy="5388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Dépouillement précis de l’ensemble des notes d’incident du mois, de la présentation d’un certain nombre d’indicateurs, à savoir :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ratio entre les notes d’incident de ce type et l’ensemble des notes d’incident </a:t>
            </a:r>
            <a:endParaRPr lang="fr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 recensement mensuel du nombre total de notes d’incident rédigées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 nombre de jours d’arrêt de travail liés aux notes d’incident de ce type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les caractéristiques des jeunes concernés (notamment en termes d’implication dans des notes d’incident de ce type durant les mois précédents)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les types de professionnels concernés (éducateur classe 1,2 et 3, essentiellement)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 sexe des professionnels concernés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les catégories d’ancienneté dont ils font partie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 recensement des formes de traitement des suites de l’incident par la direction et le supérieur hiérarchique direct (via la réunion interdisciplinaire) </a:t>
            </a:r>
          </a:p>
          <a:p>
            <a:pPr algn="just"/>
            <a:r>
              <a:rPr lang="fr-BE" dirty="0">
                <a:latin typeface="Calibri" panose="020F0502020204030204" pitchFamily="34" charset="0"/>
              </a:rPr>
              <a:t>les bonnes pratiques mises en place au sein des structures où elles se sont déroulées, suite un suivi systématique réalisé en réunion interdisciplinaire peu de temps après l’incident</a:t>
            </a:r>
          </a:p>
          <a:p>
            <a:pPr algn="just"/>
            <a:endParaRPr lang="fr-BE" dirty="0">
              <a:latin typeface="Calibri" panose="020F050202020403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9368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314B2-E144-3349-73E6-7B926D45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3245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Déploiement de l’accueil de jour « La Rose des vents » dans une logique de partenariat intensifié avec les acteurs locaux (1/2)</a:t>
            </a:r>
            <a:endParaRPr lang="fr-BE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FD6E4-B3D7-8958-432C-9166CAD9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35277"/>
            <a:ext cx="8915400" cy="442655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remise en route des soirées libres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tenue de soirées à thème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l’aménagement de la salle bien-être et l’ouverture de celle-ci à l’ensemble de l’institution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développement du petit magasin en créant un espace dédié à celui-ci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l’augmentation des partenaires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partage des salles de la Rose des vents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marché de Noël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 caravane gourmande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concours épouvantail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mise sur pied d’une formation massage pour plusieurs membres du personnel avec l’idée de partager la salle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Run and bike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mise sur pied d’un marché d’Halloween sur le site de la Métairie à </a:t>
            </a:r>
            <a:r>
              <a:rPr lang="fr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Brasménil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884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E6B7A-96B2-290E-C629-BEEBABDB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Déploiement de l’accueil de jour « La Rose des vents » dans une logique de partenariat intensifié avec les acteurs locaux (2/2)</a:t>
            </a:r>
            <a:endParaRPr lang="fr-BE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FBF9B-5870-9143-1B48-583FB503D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0485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création d’un atelier citoyenneté (en partenariat avec la commune de Péruwelz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création d’un atelier Coffee dog (en continuité)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création d’une bibliothèque/ ludothèque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</a:t>
            </a:r>
            <a:r>
              <a:rPr lang="fr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Vesti-boutik</a:t>
            </a: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temps d’échange à Noël pour les membres du personnel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mise sur pied de séjours transversaux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l’agrandissement du pôle animal (en partenariat avec des acteurs extérieurs)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mise sur pied d’une semaine spéciale institutionnelle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 actions de volontariat (SPA, étoile de bonté…)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vente de sapins ;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mise sur pied de matinées déjeuner et bien-être pour l’ensemble des jeunes des différents services.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078267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1110</Words>
  <Application>Microsoft Office PowerPoint</Application>
  <PresentationFormat>Grand écran</PresentationFormat>
  <Paragraphs>91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Century Gothic</vt:lpstr>
      <vt:lpstr>Symbol</vt:lpstr>
      <vt:lpstr>Times New Roman</vt:lpstr>
      <vt:lpstr>Wingdings 3</vt:lpstr>
      <vt:lpstr>Brin</vt:lpstr>
      <vt:lpstr>Rapport d’activités 2024 Version synthétique</vt:lpstr>
      <vt:lpstr>Evolution du nombre d'heures de formation de 2017 à 2024 </vt:lpstr>
      <vt:lpstr>Quelques statistiques…</vt:lpstr>
      <vt:lpstr>Aspects spécifiques</vt:lpstr>
      <vt:lpstr>Bienvenue dans la complexité…</vt:lpstr>
      <vt:lpstr>Autres caractéristiques</vt:lpstr>
      <vt:lpstr>Processus de traitement des notes d’incident de type « Atteinte »</vt:lpstr>
      <vt:lpstr>Déploiement de l’accueil de jour « La Rose des vents » dans une logique de partenariat intensifié avec les acteurs locaux (1/2)</vt:lpstr>
      <vt:lpstr>Déploiement de l’accueil de jour « La Rose des vents » dans une logique de partenariat intensifié avec les acteurs locaux (2/2)</vt:lpstr>
      <vt:lpstr>Présentation PowerPoint</vt:lpstr>
      <vt:lpstr>Réalisation du Contrat d’objectifs 2022-2027 :  état des lieux</vt:lpstr>
      <vt:lpstr>Perspectives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Berte</dc:creator>
  <cp:lastModifiedBy>BERTE Claude</cp:lastModifiedBy>
  <cp:revision>15</cp:revision>
  <dcterms:created xsi:type="dcterms:W3CDTF">2024-06-17T13:02:00Z</dcterms:created>
  <dcterms:modified xsi:type="dcterms:W3CDTF">2025-06-16T10:33:34Z</dcterms:modified>
</cp:coreProperties>
</file>