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ofrancesenprimaria.blogspot.com/2017/01/les-personnages-du-petit-princ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outorture/268634682/in/photostrea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inkscrawl.blogspot.com/2005/10/book-review-little-prince-by-antoine.html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uandoelcielosederrumbe.blogspot.com/2007/01/asmate-los-agujeros-de-la-caja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lm-rezensionen.de/2015/12/der-kleine-prinz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building.stackexchange.com/questions/76107/whats-the-smallest-reasonable-natural-planet-or-moon-with-earth-like-surface-g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openedition.org/cdg/293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arango.com/2019/07/06/mind-your-baobab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isiglo.wordpress.com/2012/05/09/sobre-el-principito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rstimpressions86.blogspot.com/2016/07/le-petit-princ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fabulas.com/2014/06/23/a-procura-do-principezinh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7F9940-A06B-7D70-C088-96CF0AD0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473226"/>
            <a:ext cx="8288032" cy="1096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br>
              <a:rPr lang="fr-FR" sz="1200" dirty="0"/>
            </a:br>
            <a:br>
              <a:rPr lang="fr-FR" sz="1200" dirty="0"/>
            </a:br>
            <a:br>
              <a:rPr lang="fr-FR" sz="1200" dirty="0"/>
            </a:br>
            <a:br>
              <a:rPr lang="fr-FR" sz="1200" dirty="0"/>
            </a:br>
            <a:br>
              <a:rPr lang="fr-FR" sz="1200" dirty="0"/>
            </a:br>
            <a:br>
              <a:rPr lang="fr-FR" sz="1200" dirty="0"/>
            </a:br>
            <a:br>
              <a:rPr lang="fr-FR" sz="1200" dirty="0"/>
            </a:br>
            <a:r>
              <a:rPr lang="fr-FR" sz="1200" dirty="0"/>
              <a:t>        </a:t>
            </a:r>
            <a:r>
              <a:rPr lang="fr-FR" sz="4400" dirty="0"/>
              <a:t>Dessine –moi une institution </a:t>
            </a:r>
            <a:br>
              <a:rPr lang="fr-FR" sz="3200" dirty="0"/>
            </a:br>
            <a:br>
              <a:rPr lang="fr-FR" sz="3200" dirty="0"/>
            </a:br>
            <a:r>
              <a:rPr lang="fr-FR" sz="2400" dirty="0"/>
              <a:t>Dr Emmanuel THILL</a:t>
            </a:r>
            <a:br>
              <a:rPr lang="fr-FR" sz="2400" dirty="0"/>
            </a:br>
            <a:r>
              <a:rPr lang="fr-FR" sz="2400" dirty="0"/>
              <a:t>26 mai 2023</a:t>
            </a:r>
            <a:endParaRPr lang="fr-BE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B6CF66-12F5-6AA8-64E0-0C3AA5EA5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569874"/>
            <a:ext cx="8288032" cy="701677"/>
          </a:xfrm>
        </p:spPr>
        <p:txBody>
          <a:bodyPr>
            <a:normAutofit/>
          </a:bodyPr>
          <a:lstStyle/>
          <a:p>
            <a:pPr algn="l"/>
            <a:r>
              <a:rPr lang="fr-FR" sz="2400" dirty="0"/>
              <a:t>SRJ le Foyer de ROUCOURT</a:t>
            </a:r>
            <a:endParaRPr lang="fr-BE" sz="2400" dirty="0"/>
          </a:p>
        </p:txBody>
      </p:sp>
      <p:pic>
        <p:nvPicPr>
          <p:cNvPr id="5" name="Image 4" descr="Une image contenant dessin, illustration, clipart, Dessin d’enfant&#10;&#10;Description générée automatiquement">
            <a:extLst>
              <a:ext uri="{FF2B5EF4-FFF2-40B4-BE49-F238E27FC236}">
                <a16:creationId xmlns:a16="http://schemas.microsoft.com/office/drawing/2014/main" id="{A846E6E6-B138-6719-6714-3D91D9DC3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271" r="2" b="4157"/>
          <a:stretch/>
        </p:blipFill>
        <p:spPr>
          <a:xfrm>
            <a:off x="945554" y="586449"/>
            <a:ext cx="8006449" cy="298717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99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24F065-9F7C-400C-9A20-B343BFAA6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2627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66CEE1-B0C3-289E-FB4C-E2D1853E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anchor="ctr">
            <a:normAutofit/>
          </a:bodyPr>
          <a:lstStyle/>
          <a:p>
            <a:r>
              <a:rPr lang="fr-FR" sz="3200"/>
              <a:t>Les 6 épisodes du conte</a:t>
            </a:r>
            <a:endParaRPr lang="fr-BE" sz="32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C14AD8-67AD-0A37-A381-EC341FDA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95618"/>
            <a:ext cx="3749061" cy="3005289"/>
          </a:xfrm>
        </p:spPr>
        <p:txBody>
          <a:bodyPr>
            <a:normAutofit/>
          </a:bodyPr>
          <a:lstStyle/>
          <a:p>
            <a:r>
              <a:rPr lang="fr-FR" sz="1600"/>
              <a:t>Le temps de l’arrivée du jeune</a:t>
            </a:r>
          </a:p>
          <a:p>
            <a:r>
              <a:rPr lang="fr-FR" sz="1600"/>
              <a:t>Le temps de la rencontre avec le jeune</a:t>
            </a:r>
          </a:p>
          <a:p>
            <a:r>
              <a:rPr lang="fr-FR" sz="1600"/>
              <a:t>Le temps du récit de sa vie</a:t>
            </a:r>
          </a:p>
          <a:p>
            <a:r>
              <a:rPr lang="fr-FR" sz="1600"/>
              <a:t>La survenue des obstacles</a:t>
            </a:r>
          </a:p>
          <a:p>
            <a:r>
              <a:rPr lang="fr-FR" sz="1600"/>
              <a:t>La régénération de l’énergie</a:t>
            </a:r>
          </a:p>
          <a:p>
            <a:r>
              <a:rPr lang="fr-FR" sz="1600"/>
              <a:t>Le temps de l’au revoir</a:t>
            </a:r>
            <a:endParaRPr lang="fr-BE" sz="16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DB9E65-E072-43AF-A8C9-9744BA0C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6867" y="6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 descr="Une image contenant clipart, habits, dessin humoristique, Visage humain&#10;&#10;Description générée automatiquement">
            <a:extLst>
              <a:ext uri="{FF2B5EF4-FFF2-40B4-BE49-F238E27FC236}">
                <a16:creationId xmlns:a16="http://schemas.microsoft.com/office/drawing/2014/main" id="{55070EF0-35A8-38B2-3FCA-0CE3EAFA3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5419" y="313741"/>
            <a:ext cx="2011305" cy="1885599"/>
          </a:xfrm>
          <a:prstGeom prst="rect">
            <a:avLst/>
          </a:prstGeom>
        </p:spPr>
      </p:pic>
      <p:pic>
        <p:nvPicPr>
          <p:cNvPr id="5" name="Image 4" descr="Une image contenant texte, affiche, illustration, fiction&#10;&#10;Description générée automatiquement">
            <a:extLst>
              <a:ext uri="{FF2B5EF4-FFF2-40B4-BE49-F238E27FC236}">
                <a16:creationId xmlns:a16="http://schemas.microsoft.com/office/drawing/2014/main" id="{79C88063-1981-C071-D953-5E855AD7B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26669" y="2312894"/>
            <a:ext cx="2724103" cy="35799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8EC0B69-BF4A-420E-7CDB-322B509C61A0}"/>
              </a:ext>
            </a:extLst>
          </p:cNvPr>
          <p:cNvSpPr txBox="1"/>
          <p:nvPr/>
        </p:nvSpPr>
        <p:spPr>
          <a:xfrm>
            <a:off x="9195667" y="6870700"/>
            <a:ext cx="299633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BE" sz="700">
                <a:solidFill>
                  <a:srgbClr val="FFFFFF"/>
                </a:solidFill>
                <a:hlinkClick r:id="rId5" tooltip="https://inkscrawl.blogspot.com/2005/10/book-review-little-prince-by-antoin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BE" sz="700">
                <a:solidFill>
                  <a:srgbClr val="FFFFFF"/>
                </a:solidFill>
              </a:rPr>
              <a:t> par Auteur inconnu est soumise à la licence </a:t>
            </a:r>
            <a:r>
              <a:rPr lang="fr-BE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fr-BE" sz="700">
              <a:solidFill>
                <a:srgbClr val="FFFF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5D7011-2C4F-FEBA-28A9-FEDAF30ECE44}"/>
              </a:ext>
            </a:extLst>
          </p:cNvPr>
          <p:cNvSpPr txBox="1"/>
          <p:nvPr/>
        </p:nvSpPr>
        <p:spPr>
          <a:xfrm>
            <a:off x="6186634" y="6870700"/>
            <a:ext cx="299633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BE" sz="700">
                <a:solidFill>
                  <a:srgbClr val="FFFFFF"/>
                </a:solidFill>
                <a:hlinkClick r:id="rId3" tooltip="https://www.flickr.com/photos/coutorture/268634682/in/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BE" sz="700">
                <a:solidFill>
                  <a:srgbClr val="FFFFFF"/>
                </a:solidFill>
              </a:rPr>
              <a:t> par Auteur inconnu est soumise à la licence </a:t>
            </a:r>
            <a:r>
              <a:rPr lang="fr-BE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fr-B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3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F9291-0EC4-997E-0D6B-361F21E0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temps de l’arrivée : atterrissage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F58176-ED01-93EA-11BF-C7A6EC8ED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Angoisse, loin de ses repères</a:t>
            </a:r>
          </a:p>
          <a:p>
            <a:r>
              <a:rPr lang="fr-FR" dirty="0"/>
              <a:t>Formes trompeuses de l’angoisse</a:t>
            </a:r>
          </a:p>
          <a:p>
            <a:r>
              <a:rPr lang="fr-FR" dirty="0"/>
              <a:t>Angoisse d’abandon: rupture plutôt que séparation</a:t>
            </a:r>
          </a:p>
          <a:p>
            <a:r>
              <a:rPr lang="fr-FR" dirty="0"/>
              <a:t>Représentation de l’institution</a:t>
            </a:r>
          </a:p>
          <a:p>
            <a:r>
              <a:rPr lang="fr-FR" dirty="0"/>
              <a:t>Cadre institutionnel</a:t>
            </a:r>
          </a:p>
          <a:p>
            <a:r>
              <a:rPr lang="fr-FR" dirty="0"/>
              <a:t>Contenance et apaisement – la fonction PHORIQUE (transfert)</a:t>
            </a:r>
          </a:p>
          <a:p>
            <a:endParaRPr lang="fr-BE" dirty="0"/>
          </a:p>
        </p:txBody>
      </p:sp>
      <p:pic>
        <p:nvPicPr>
          <p:cNvPr id="5" name="Image 4" descr="Une image contenant monochrome&#10;&#10;Description générée automatiquement">
            <a:extLst>
              <a:ext uri="{FF2B5EF4-FFF2-40B4-BE49-F238E27FC236}">
                <a16:creationId xmlns:a16="http://schemas.microsoft.com/office/drawing/2014/main" id="{EE0F9A8D-4611-AADA-636F-37AF942E0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8560" y="4984883"/>
            <a:ext cx="2641963" cy="18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0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05CBD-BAF2-FBC5-DF17-5BF7CDCB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fr-FR"/>
              <a:t>Le temps de l’apprivoisement : </a:t>
            </a:r>
            <a:br>
              <a:rPr lang="fr-FR"/>
            </a:br>
            <a:r>
              <a:rPr lang="fr-FR"/>
              <a:t> « créer des liens »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90CE7-139A-D108-758B-1FF84F5A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245" y="2118049"/>
            <a:ext cx="3252756" cy="3923313"/>
          </a:xfrm>
        </p:spPr>
        <p:txBody>
          <a:bodyPr>
            <a:normAutofit/>
          </a:bodyPr>
          <a:lstStyle/>
          <a:p>
            <a:r>
              <a:rPr lang="fr-FR" sz="1700" dirty="0"/>
              <a:t>Désir de rencontre</a:t>
            </a:r>
          </a:p>
          <a:p>
            <a:r>
              <a:rPr lang="fr-FR" sz="1700" dirty="0"/>
              <a:t>Mode de communication</a:t>
            </a:r>
          </a:p>
          <a:p>
            <a:r>
              <a:rPr lang="fr-FR" sz="1700" dirty="0"/>
              <a:t>Fonction SEMAPHORIQUE, contre-transfert et résonances</a:t>
            </a:r>
          </a:p>
          <a:p>
            <a:r>
              <a:rPr lang="fr-FR" sz="1700" dirty="0"/>
              <a:t>Importance de l’accueil</a:t>
            </a:r>
          </a:p>
          <a:p>
            <a:r>
              <a:rPr lang="fr-FR" sz="1700" dirty="0"/>
              <a:t>Singularité dans le collectif et appartenance</a:t>
            </a:r>
          </a:p>
          <a:p>
            <a:r>
              <a:rPr lang="fr-FR" sz="1700" dirty="0"/>
              <a:t>Création de souvenirs</a:t>
            </a:r>
            <a:endParaRPr lang="fr-BE" sz="1700" dirty="0"/>
          </a:p>
        </p:txBody>
      </p:sp>
      <p:pic>
        <p:nvPicPr>
          <p:cNvPr id="5" name="Image 4" descr="Une image contenant herbe, peinture, plein air, plante&#10;&#10;Description générée automatiquement">
            <a:extLst>
              <a:ext uri="{FF2B5EF4-FFF2-40B4-BE49-F238E27FC236}">
                <a16:creationId xmlns:a16="http://schemas.microsoft.com/office/drawing/2014/main" id="{C941C144-8009-1EF4-56CE-3393CFE4E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312" r="25317" b="-2"/>
          <a:stretch/>
        </p:blipFill>
        <p:spPr>
          <a:xfrm>
            <a:off x="677334" y="2677885"/>
            <a:ext cx="5070323" cy="336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6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24F065-9F7C-400C-9A20-B343BFAA6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2627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7B4FB2-251C-86AC-8B88-F0DFF626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200"/>
              <a:t>Le temps du récit: « je vous présente ma planète »</a:t>
            </a:r>
            <a:endParaRPr lang="fr-BE" sz="32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496EDC-240F-F09D-EE0D-A3C7176E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95618"/>
            <a:ext cx="3749061" cy="3005289"/>
          </a:xfrm>
        </p:spPr>
        <p:txBody>
          <a:bodyPr>
            <a:normAutofit/>
          </a:bodyPr>
          <a:lstStyle/>
          <a:p>
            <a:r>
              <a:rPr lang="fr-FR" sz="1600"/>
              <a:t>Récit verbal et comportemental</a:t>
            </a:r>
          </a:p>
          <a:p>
            <a:r>
              <a:rPr lang="fr-FR" sz="1600"/>
              <a:t>Le poids du récit</a:t>
            </a:r>
          </a:p>
          <a:p>
            <a:r>
              <a:rPr lang="fr-FR" sz="1600"/>
              <a:t>Les rencontres sur le chemin</a:t>
            </a:r>
          </a:p>
          <a:p>
            <a:r>
              <a:rPr lang="fr-FR" sz="1600"/>
              <a:t>A l’ombre ou dans la lumière des ancêtres illustres?</a:t>
            </a:r>
            <a:endParaRPr lang="fr-BE" sz="16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DB9E65-E072-43AF-A8C9-9744BA0C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6867" y="6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 descr="Une image contenant dessin, Dessin d’enfant, illustration, croquis&#10;&#10;Description générée automatiquement">
            <a:extLst>
              <a:ext uri="{FF2B5EF4-FFF2-40B4-BE49-F238E27FC236}">
                <a16:creationId xmlns:a16="http://schemas.microsoft.com/office/drawing/2014/main" id="{DF05B8FF-9DC8-ABFA-CC2F-7128E50E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8272" y="313741"/>
            <a:ext cx="1885599" cy="1885599"/>
          </a:xfrm>
          <a:prstGeom prst="rect">
            <a:avLst/>
          </a:prstGeom>
        </p:spPr>
      </p:pic>
      <p:pic>
        <p:nvPicPr>
          <p:cNvPr id="8" name="Image 7" descr="Une image contenant croquis, dessin humoristique, dessin, illustration&#10;&#10;Description générée automatiquement">
            <a:extLst>
              <a:ext uri="{FF2B5EF4-FFF2-40B4-BE49-F238E27FC236}">
                <a16:creationId xmlns:a16="http://schemas.microsoft.com/office/drawing/2014/main" id="{CDDF6826-4449-E7AB-4ACA-03C97C80E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69115" y="2312894"/>
            <a:ext cx="3439211" cy="35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2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38C81-1929-F83E-CF5D-4FB23EA9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fr-FR" dirty="0"/>
              <a:t>La survenue des obstacles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32086D-C52C-FA2A-25A0-FDB0AB98E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fr-FR" dirty="0"/>
              <a:t>Mise en mots des incidents-pépites : fonction METAPHORIQUE</a:t>
            </a:r>
          </a:p>
          <a:p>
            <a:r>
              <a:rPr lang="fr-FR" dirty="0"/>
              <a:t>L’obstacle du cerveau émotionnel</a:t>
            </a:r>
          </a:p>
          <a:p>
            <a:r>
              <a:rPr lang="fr-FR" dirty="0"/>
              <a:t>Susciter le rejet</a:t>
            </a:r>
          </a:p>
          <a:p>
            <a:r>
              <a:rPr lang="fr-FR" dirty="0"/>
              <a:t>Perte de sens et idéalisation de l’ailleurs</a:t>
            </a:r>
            <a:endParaRPr lang="fr-BE" dirty="0"/>
          </a:p>
        </p:txBody>
      </p:sp>
      <p:pic>
        <p:nvPicPr>
          <p:cNvPr id="5" name="Image 4" descr="Une image contenant croquis, dessin, illustration, peinture&#10;&#10;Description générée automatiquement">
            <a:extLst>
              <a:ext uri="{FF2B5EF4-FFF2-40B4-BE49-F238E27FC236}">
                <a16:creationId xmlns:a16="http://schemas.microsoft.com/office/drawing/2014/main" id="{FEA321A4-2C75-725A-8C19-D19A1DC849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942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830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8DD20-E141-D015-06A9-39AFB955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fr-FR" dirty="0"/>
              <a:t>L’énergie renouvelée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F251AB-BCEC-BBF1-15AB-F1F15D08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fr-FR" dirty="0"/>
              <a:t>Construire et reconstruire l’équipe</a:t>
            </a:r>
          </a:p>
          <a:p>
            <a:r>
              <a:rPr lang="fr-FR" dirty="0"/>
              <a:t>Projets réalistes</a:t>
            </a:r>
          </a:p>
          <a:p>
            <a:r>
              <a:rPr lang="fr-FR" dirty="0"/>
              <a:t>Nos valeurs communes</a:t>
            </a:r>
          </a:p>
          <a:p>
            <a:pPr marL="0" indent="0">
              <a:buNone/>
            </a:pPr>
            <a:r>
              <a:rPr kumimoji="0" lang="fr-BE" altLang="fr-FR" b="0" i="1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« Afin de tisser du lien social, anticipons,</a:t>
            </a:r>
            <a:br>
              <a:rPr kumimoji="0" lang="fr-BE" altLang="fr-FR" b="0" i="1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kumimoji="0" lang="fr-BE" altLang="fr-FR" b="0" i="1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transcendons les obstacles, transformons-les en</a:t>
            </a:r>
            <a:br>
              <a:rPr kumimoji="0" lang="fr-BE" altLang="fr-FR" b="0" i="1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kumimoji="0" lang="fr-BE" altLang="fr-FR" b="0" i="1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opportunités, créons du «sur mesure», évaluons et adaptons »</a:t>
            </a:r>
          </a:p>
          <a:p>
            <a:pPr marL="0" indent="0">
              <a:buNone/>
            </a:pPr>
            <a:endParaRPr lang="fr-BE" altLang="fr-FR" i="1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BE" altLang="fr-FR" i="1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kumimoji="0" lang="fr-BE" altLang="fr-F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fr-BE" dirty="0"/>
          </a:p>
        </p:txBody>
      </p:sp>
      <p:pic>
        <p:nvPicPr>
          <p:cNvPr id="5" name="Image 4" descr="Une image contenant dessin, Dessin d’enfant, illustration, croquis&#10;&#10;Description générée automatiquement">
            <a:extLst>
              <a:ext uri="{FF2B5EF4-FFF2-40B4-BE49-F238E27FC236}">
                <a16:creationId xmlns:a16="http://schemas.microsoft.com/office/drawing/2014/main" id="{75375D56-4193-6046-E3F8-952990F4D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42389" y="632145"/>
            <a:ext cx="3626039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9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 descr="Une image contenant dessin humoristique, Animation, peinture, croquis&#10;&#10;Description générée automatiquement">
            <a:extLst>
              <a:ext uri="{FF2B5EF4-FFF2-40B4-BE49-F238E27FC236}">
                <a16:creationId xmlns:a16="http://schemas.microsoft.com/office/drawing/2014/main" id="{37866F2C-958E-8B0C-2EEC-A5002EAD1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C93D3E-7699-7AA2-5967-184A42F7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Petites et grandes séparations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475FC5-A45B-661F-BF77-4D15EBBC4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Une séparation sur-mesure</a:t>
            </a:r>
          </a:p>
          <a:p>
            <a:r>
              <a:rPr lang="fr-FR">
                <a:solidFill>
                  <a:srgbClr val="FFFFFF"/>
                </a:solidFill>
              </a:rPr>
              <a:t>Réactivation des angoisses d’abandon</a:t>
            </a:r>
          </a:p>
          <a:p>
            <a:r>
              <a:rPr lang="fr-FR">
                <a:solidFill>
                  <a:srgbClr val="FFFFFF"/>
                </a:solidFill>
              </a:rPr>
              <a:t>Angoisses de nuit</a:t>
            </a:r>
          </a:p>
          <a:p>
            <a:r>
              <a:rPr lang="fr-FR">
                <a:solidFill>
                  <a:srgbClr val="FFFFFF"/>
                </a:solidFill>
              </a:rPr>
              <a:t>Nouvelles et retrouvailles</a:t>
            </a:r>
          </a:p>
          <a:p>
            <a:r>
              <a:rPr lang="fr-FR">
                <a:solidFill>
                  <a:srgbClr val="FFFFFF"/>
                </a:solidFill>
              </a:rPr>
              <a:t>Image intérieure sécurisée</a:t>
            </a:r>
            <a:endParaRPr lang="fr-B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0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0E6C5A-2B14-08BF-03C1-A39ECBAA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La sagesse du Petit Prince</a:t>
            </a:r>
            <a:endParaRPr lang="fr-BE">
              <a:solidFill>
                <a:srgbClr val="FFFFFF"/>
              </a:solidFill>
            </a:endParaRPr>
          </a:p>
        </p:txBody>
      </p:sp>
      <p:pic>
        <p:nvPicPr>
          <p:cNvPr id="5" name="Image 4" descr="Une image contenant texte, fleur, dessin, lettre&#10;&#10;Description générée automatiquement">
            <a:extLst>
              <a:ext uri="{FF2B5EF4-FFF2-40B4-BE49-F238E27FC236}">
                <a16:creationId xmlns:a16="http://schemas.microsoft.com/office/drawing/2014/main" id="{37A31EC8-302A-F894-A82C-548CE980D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251" y="2130007"/>
            <a:ext cx="3856774" cy="268688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FA3F37-828C-85A5-5BA2-B8781617A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Créativité</a:t>
            </a:r>
          </a:p>
          <a:p>
            <a:r>
              <a:rPr lang="fr-FR">
                <a:solidFill>
                  <a:srgbClr val="FFFFFF"/>
                </a:solidFill>
              </a:rPr>
              <a:t>Humour et stress</a:t>
            </a:r>
          </a:p>
          <a:p>
            <a:r>
              <a:rPr lang="fr-FR">
                <a:solidFill>
                  <a:srgbClr val="FFFFFF"/>
                </a:solidFill>
              </a:rPr>
              <a:t>Temps de ressourcement et de remise en sens</a:t>
            </a:r>
          </a:p>
          <a:p>
            <a:r>
              <a:rPr lang="fr-FR">
                <a:solidFill>
                  <a:srgbClr val="FFFFFF"/>
                </a:solidFill>
              </a:rPr>
              <a:t>Capacité d’exploration</a:t>
            </a:r>
          </a:p>
          <a:p>
            <a:r>
              <a:rPr lang="fr-FR">
                <a:solidFill>
                  <a:srgbClr val="FFFFFF"/>
                </a:solidFill>
              </a:rPr>
              <a:t>Voir avec le coeur</a:t>
            </a:r>
            <a:endParaRPr lang="fr-B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787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309</Words>
  <Application>Microsoft Office PowerPoint</Application>
  <PresentationFormat>Grand écran</PresentationFormat>
  <Paragraphs>54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Tahoma</vt:lpstr>
      <vt:lpstr>Trebuchet MS</vt:lpstr>
      <vt:lpstr>Wingdings 3</vt:lpstr>
      <vt:lpstr>Facette</vt:lpstr>
      <vt:lpstr>               Dessine –moi une institution   Dr Emmanuel THILL 26 mai 2023</vt:lpstr>
      <vt:lpstr>Les 6 épisodes du conte</vt:lpstr>
      <vt:lpstr>Le temps de l’arrivée : atterrissage</vt:lpstr>
      <vt:lpstr>Le temps de l’apprivoisement :   « créer des liens »</vt:lpstr>
      <vt:lpstr>Le temps du récit: « je vous présente ma planète »</vt:lpstr>
      <vt:lpstr>La survenue des obstacles</vt:lpstr>
      <vt:lpstr>L’énergie renouvelée</vt:lpstr>
      <vt:lpstr>Petites et grandes séparations</vt:lpstr>
      <vt:lpstr>La sagesse du Petit Prince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Dessine –moi une institution  Dr Emmanuel THILL 26 mai 2023</dc:title>
  <dc:creator>Emmanuel Thill</dc:creator>
  <cp:lastModifiedBy>Emmanuel Thill</cp:lastModifiedBy>
  <cp:revision>28</cp:revision>
  <dcterms:created xsi:type="dcterms:W3CDTF">2023-05-24T08:59:38Z</dcterms:created>
  <dcterms:modified xsi:type="dcterms:W3CDTF">2023-05-24T10:45:56Z</dcterms:modified>
</cp:coreProperties>
</file>