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35"/>
  </p:notesMasterIdLst>
  <p:handoutMasterIdLst>
    <p:handoutMasterId r:id="rId36"/>
  </p:handoutMasterIdLst>
  <p:sldIdLst>
    <p:sldId id="256" r:id="rId2"/>
    <p:sldId id="257" r:id="rId3"/>
    <p:sldId id="274" r:id="rId4"/>
    <p:sldId id="258" r:id="rId5"/>
    <p:sldId id="275" r:id="rId6"/>
    <p:sldId id="271" r:id="rId7"/>
    <p:sldId id="272" r:id="rId8"/>
    <p:sldId id="276" r:id="rId9"/>
    <p:sldId id="265" r:id="rId10"/>
    <p:sldId id="278" r:id="rId11"/>
    <p:sldId id="263" r:id="rId12"/>
    <p:sldId id="260" r:id="rId13"/>
    <p:sldId id="264" r:id="rId14"/>
    <p:sldId id="261" r:id="rId15"/>
    <p:sldId id="266" r:id="rId16"/>
    <p:sldId id="267" r:id="rId17"/>
    <p:sldId id="259" r:id="rId18"/>
    <p:sldId id="268" r:id="rId19"/>
    <p:sldId id="279" r:id="rId20"/>
    <p:sldId id="277" r:id="rId21"/>
    <p:sldId id="269" r:id="rId22"/>
    <p:sldId id="281" r:id="rId23"/>
    <p:sldId id="273" r:id="rId24"/>
    <p:sldId id="282" r:id="rId25"/>
    <p:sldId id="283" r:id="rId26"/>
    <p:sldId id="286" r:id="rId27"/>
    <p:sldId id="284" r:id="rId28"/>
    <p:sldId id="288" r:id="rId29"/>
    <p:sldId id="285" r:id="rId30"/>
    <p:sldId id="287" r:id="rId31"/>
    <p:sldId id="289" r:id="rId32"/>
    <p:sldId id="280" r:id="rId33"/>
    <p:sldId id="290" r:id="rId34"/>
  </p:sldIdLst>
  <p:sldSz cx="12192000" cy="6858000"/>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p:cViewPr varScale="1">
        <p:scale>
          <a:sx n="114" d="100"/>
          <a:sy n="114" d="100"/>
        </p:scale>
        <p:origin x="3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4302231" cy="341064"/>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5623697" y="1"/>
            <a:ext cx="4302231" cy="341064"/>
          </a:xfrm>
          <a:prstGeom prst="rect">
            <a:avLst/>
          </a:prstGeom>
        </p:spPr>
        <p:txBody>
          <a:bodyPr vert="horz" lIns="91440" tIns="45720" rIns="91440" bIns="45720" rtlCol="0"/>
          <a:lstStyle>
            <a:lvl1pPr algn="r">
              <a:defRPr sz="1200"/>
            </a:lvl1pPr>
          </a:lstStyle>
          <a:p>
            <a:fld id="{B138A8DD-F232-4486-A657-57E3265A5A1C}" type="datetimeFigureOut">
              <a:rPr lang="en-US" smtClean="0"/>
              <a:t>2/10/2023</a:t>
            </a:fld>
            <a:endParaRPr lang="en-US"/>
          </a:p>
        </p:txBody>
      </p:sp>
      <p:sp>
        <p:nvSpPr>
          <p:cNvPr id="4" name="Espace réservé du pied de page 3"/>
          <p:cNvSpPr>
            <a:spLocks noGrp="1"/>
          </p:cNvSpPr>
          <p:nvPr>
            <p:ph type="ftr" sz="quarter" idx="2"/>
          </p:nvPr>
        </p:nvSpPr>
        <p:spPr>
          <a:xfrm>
            <a:off x="0" y="6456612"/>
            <a:ext cx="4302231" cy="341063"/>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5623697" y="6456612"/>
            <a:ext cx="4302231" cy="341063"/>
          </a:xfrm>
          <a:prstGeom prst="rect">
            <a:avLst/>
          </a:prstGeom>
        </p:spPr>
        <p:txBody>
          <a:bodyPr vert="horz" lIns="91440" tIns="45720" rIns="91440" bIns="45720" rtlCol="0" anchor="b"/>
          <a:lstStyle>
            <a:lvl1pPr algn="r">
              <a:defRPr sz="1200"/>
            </a:lvl1pPr>
          </a:lstStyle>
          <a:p>
            <a:fld id="{13F319AE-341C-4BC7-A71D-95641DDB2379}" type="slidenum">
              <a:rPr lang="en-US" smtClean="0"/>
              <a:t>‹N°›</a:t>
            </a:fld>
            <a:endParaRPr lang="en-US"/>
          </a:p>
        </p:txBody>
      </p:sp>
    </p:spTree>
    <p:extLst>
      <p:ext uri="{BB962C8B-B14F-4D97-AF65-F5344CB8AC3E}">
        <p14:creationId xmlns:p14="http://schemas.microsoft.com/office/powerpoint/2010/main" val="8934802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4302231" cy="341064"/>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5623697" y="1"/>
            <a:ext cx="4302231" cy="341064"/>
          </a:xfrm>
          <a:prstGeom prst="rect">
            <a:avLst/>
          </a:prstGeom>
        </p:spPr>
        <p:txBody>
          <a:bodyPr vert="horz" lIns="91440" tIns="45720" rIns="91440" bIns="45720" rtlCol="0"/>
          <a:lstStyle>
            <a:lvl1pPr algn="r">
              <a:defRPr sz="1200"/>
            </a:lvl1pPr>
          </a:lstStyle>
          <a:p>
            <a:fld id="{1A5445DE-D3AB-4B6D-A0D1-E2BDBCE796ED}" type="datetimeFigureOut">
              <a:rPr lang="fr-BE" smtClean="0"/>
              <a:t>10-02-23</a:t>
            </a:fld>
            <a:endParaRPr lang="fr-BE"/>
          </a:p>
        </p:txBody>
      </p:sp>
      <p:sp>
        <p:nvSpPr>
          <p:cNvPr id="4" name="Espace réservé de l'image des diapositives 3"/>
          <p:cNvSpPr>
            <a:spLocks noGrp="1" noRot="1" noChangeAspect="1"/>
          </p:cNvSpPr>
          <p:nvPr>
            <p:ph type="sldImg" idx="2"/>
          </p:nvPr>
        </p:nvSpPr>
        <p:spPr>
          <a:xfrm>
            <a:off x="2925763" y="849313"/>
            <a:ext cx="4076700" cy="2293937"/>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992823" y="3271381"/>
            <a:ext cx="7942580" cy="2676585"/>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0" y="6456612"/>
            <a:ext cx="4302231" cy="341063"/>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5623697" y="6456612"/>
            <a:ext cx="4302231" cy="341063"/>
          </a:xfrm>
          <a:prstGeom prst="rect">
            <a:avLst/>
          </a:prstGeom>
        </p:spPr>
        <p:txBody>
          <a:bodyPr vert="horz" lIns="91440" tIns="45720" rIns="91440" bIns="45720" rtlCol="0" anchor="b"/>
          <a:lstStyle>
            <a:lvl1pPr algn="r">
              <a:defRPr sz="1200"/>
            </a:lvl1pPr>
          </a:lstStyle>
          <a:p>
            <a:fld id="{8BFF04A9-6118-4576-822A-18A9C8F0CD33}" type="slidenum">
              <a:rPr lang="fr-BE" smtClean="0"/>
              <a:t>‹N°›</a:t>
            </a:fld>
            <a:endParaRPr lang="fr-BE"/>
          </a:p>
        </p:txBody>
      </p:sp>
    </p:spTree>
    <p:extLst>
      <p:ext uri="{BB962C8B-B14F-4D97-AF65-F5344CB8AC3E}">
        <p14:creationId xmlns:p14="http://schemas.microsoft.com/office/powerpoint/2010/main" val="2338289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6E0736B3-0C78-4933-8C81-96834DC91C31}" type="datetime1">
              <a:rPr lang="en-US" smtClean="0"/>
              <a:t>2/10/2023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00BBCCB4-3F6F-4B56-A303-002C92B7EC2C}" type="datetime1">
              <a:rPr lang="en-US" smtClean="0"/>
              <a:t>2/10/2023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1A3796D6-7501-4875-B10A-6226BFFA2BCF}" type="datetime1">
              <a:rPr lang="en-US" smtClean="0"/>
              <a:t>2/10/2023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DD450B8F-4986-4A06-AD4F-CC9B0C43A01D}" type="datetime1">
              <a:rPr lang="en-US" smtClean="0"/>
              <a:t>2/10/2023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60454368-933A-439A-9C2B-22DEBECBD5F5}" type="datetime1">
              <a:rPr lang="en-US" smtClean="0"/>
              <a:t>2/10/2023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2E9DEEA2-E060-4996-9347-6DC6DD54DF84}" type="datetime1">
              <a:rPr lang="en-US" smtClean="0"/>
              <a:t>2/10/2023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F988D20-187B-4CEA-84C1-D44B3C936071}" type="datetime1">
              <a:rPr lang="en-US" smtClean="0"/>
              <a:t>2/10/2023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3050417-6EC4-4EB6-8FEB-1DA05F318967}" type="datetime1">
              <a:rPr lang="en-US" smtClean="0"/>
              <a:t>2/10/2023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533B5F1-89F9-406F-B6DC-5DEBC0A3C778}" type="datetime1">
              <a:rPr lang="en-US" smtClean="0"/>
              <a:t>2/10/2023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48FCB67D-B235-4CB6-80CB-3486DB03DD11}" type="datetime1">
              <a:rPr lang="en-US" smtClean="0"/>
              <a:t>2/10/2023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5CA2FB6D-AA2F-4325-8E53-773643E1B6D4}" type="datetime1">
              <a:rPr lang="en-US" smtClean="0"/>
              <a:t>2/10/2023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D4FF221-07F9-4C77-9113-CD573B5CB8C8}" type="datetime1">
              <a:rPr lang="en-US" smtClean="0"/>
              <a:t>2/10/2023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98D01E73-7AA5-4653-8C92-92101BB43875}" type="datetime1">
              <a:rPr lang="en-US" smtClean="0"/>
              <a:t>2/10/2023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F53F4B-45BE-4990-AA6F-1658D5D1E985}" type="datetime1">
              <a:rPr lang="en-US" smtClean="0"/>
              <a:t>2/10/2023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AF5C5D1F-AE3E-4779-BA28-A87B4C1DC5F3}" type="datetime1">
              <a:rPr lang="en-US" smtClean="0"/>
              <a:t>2/10/2023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20715A37-D110-419B-836B-063FEBF9EDED}" type="datetime1">
              <a:rPr lang="en-US" smtClean="0"/>
              <a:t>2/10/2023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1F59B0C-A187-465D-8255-F23464EB72CC}" type="datetime1">
              <a:rPr lang="en-US" smtClean="0"/>
              <a:t>2/10/2023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doi.org/10.3917/vsoc.153.0043" TargetMode="External"/><Relationship Id="rId2" Type="http://schemas.openxmlformats.org/officeDocument/2006/relationships/hyperlink" Target="https://www.has-sante.fr/upload/docs/application/pdf/2018-03/web_rbpp_socialisation.pdf" TargetMode="External"/><Relationship Id="rId1" Type="http://schemas.openxmlformats.org/officeDocument/2006/relationships/slideLayout" Target="../slideLayouts/slideLayout2.xml"/><Relationship Id="rId4" Type="http://schemas.openxmlformats.org/officeDocument/2006/relationships/hyperlink" Target="https://doi.org/10.3917/rppg.048.0109"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pPr algn="ctr"/>
            <a:r>
              <a:rPr lang="fr-FR" sz="3200" b="1" dirty="0"/>
              <a:t>Premiers enseignements cliniques autour de l'accueil de </a:t>
            </a:r>
            <a:r>
              <a:rPr lang="fr-FR" sz="3200" b="1" dirty="0" smtClean="0"/>
              <a:t>jeunes</a:t>
            </a:r>
            <a:br>
              <a:rPr lang="fr-FR" sz="3200" b="1" dirty="0" smtClean="0"/>
            </a:br>
            <a:r>
              <a:rPr lang="fr-FR" sz="3200" b="1" dirty="0" smtClean="0"/>
              <a:t> </a:t>
            </a:r>
            <a:r>
              <a:rPr lang="fr-FR" sz="3200" b="1" dirty="0"/>
              <a:t>en rupture de parcours </a:t>
            </a:r>
            <a:r>
              <a:rPr lang="fr-FR" sz="3200" b="1" dirty="0" smtClean="0"/>
              <a:t/>
            </a:r>
            <a:br>
              <a:rPr lang="fr-FR" sz="3200" b="1" dirty="0" smtClean="0"/>
            </a:br>
            <a:r>
              <a:rPr lang="fr-FR" sz="3200" b="1" dirty="0" smtClean="0"/>
              <a:t>au </a:t>
            </a:r>
            <a:r>
              <a:rPr lang="fr-FR" sz="3200" b="1" dirty="0"/>
              <a:t>sein du projet « la Cour carrée »</a:t>
            </a:r>
            <a:endParaRPr lang="fr-BE" sz="3200" b="1" dirty="0"/>
          </a:p>
        </p:txBody>
      </p:sp>
      <p:sp>
        <p:nvSpPr>
          <p:cNvPr id="3" name="Sous-titre 2"/>
          <p:cNvSpPr>
            <a:spLocks noGrp="1"/>
          </p:cNvSpPr>
          <p:nvPr>
            <p:ph type="subTitle" idx="1"/>
          </p:nvPr>
        </p:nvSpPr>
        <p:spPr>
          <a:xfrm>
            <a:off x="2655715" y="5342645"/>
            <a:ext cx="8915399" cy="1126283"/>
          </a:xfrm>
        </p:spPr>
        <p:txBody>
          <a:bodyPr>
            <a:normAutofit/>
          </a:bodyPr>
          <a:lstStyle/>
          <a:p>
            <a:pPr algn="r"/>
            <a:r>
              <a:rPr lang="fr-BE" sz="1600" dirty="0" smtClean="0"/>
              <a:t>Conférence inaugurale de la Cour carrée</a:t>
            </a:r>
          </a:p>
          <a:p>
            <a:pPr algn="r"/>
            <a:r>
              <a:rPr lang="fr-BE" sz="1600" dirty="0" smtClean="0"/>
              <a:t>16/12/2022</a:t>
            </a:r>
          </a:p>
          <a:p>
            <a:pPr algn="r"/>
            <a:r>
              <a:rPr lang="fr-BE" sz="1600" dirty="0" smtClean="0"/>
              <a:t>Claude Berte - </a:t>
            </a:r>
            <a:r>
              <a:rPr lang="fr-FR" sz="1600" dirty="0"/>
              <a:t>Directeur Qualité et chef de projets</a:t>
            </a:r>
            <a:endParaRPr lang="fr-BE" sz="1600"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96483" y="427357"/>
            <a:ext cx="2736303" cy="1745712"/>
          </a:xfrm>
          <a:prstGeom prst="rect">
            <a:avLst/>
          </a:prstGeom>
        </p:spPr>
      </p:pic>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3538" y="5184227"/>
            <a:ext cx="2972945" cy="1443117"/>
          </a:xfrm>
          <a:prstGeom prst="rect">
            <a:avLst/>
          </a:prstGeom>
        </p:spPr>
      </p:pic>
    </p:spTree>
    <p:extLst>
      <p:ext uri="{BB962C8B-B14F-4D97-AF65-F5344CB8AC3E}">
        <p14:creationId xmlns:p14="http://schemas.microsoft.com/office/powerpoint/2010/main" val="24338778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a:bodyPr>
          <a:lstStyle/>
          <a:p>
            <a:pPr algn="ctr"/>
            <a:r>
              <a:rPr lang="fr-BE" sz="2800" b="1" dirty="0" smtClean="0"/>
              <a:t>Point d’ancrage structurant au service de l’observation des « pratiques en mouvement… »</a:t>
            </a:r>
            <a:endParaRPr lang="fr-BE" sz="2800" b="1" dirty="0"/>
          </a:p>
        </p:txBody>
      </p:sp>
      <p:sp>
        <p:nvSpPr>
          <p:cNvPr id="3" name="Espace réservé du contenu 2"/>
          <p:cNvSpPr>
            <a:spLocks noGrp="1"/>
          </p:cNvSpPr>
          <p:nvPr>
            <p:ph idx="1"/>
          </p:nvPr>
        </p:nvSpPr>
        <p:spPr>
          <a:xfrm>
            <a:off x="2592925" y="2515985"/>
            <a:ext cx="8915400" cy="3777622"/>
          </a:xfrm>
        </p:spPr>
        <p:txBody>
          <a:bodyPr>
            <a:normAutofit lnSpcReduction="10000"/>
          </a:bodyPr>
          <a:lstStyle/>
          <a:p>
            <a:r>
              <a:rPr lang="fr-BE" dirty="0" smtClean="0"/>
              <a:t>Recherche de </a:t>
            </a:r>
            <a:r>
              <a:rPr lang="fr-BE" dirty="0" err="1" smtClean="0"/>
              <a:t>Barreyre</a:t>
            </a:r>
            <a:r>
              <a:rPr lang="fr-BE" dirty="0" smtClean="0"/>
              <a:t> et Fiacre (2008) comme point de départ : </a:t>
            </a:r>
            <a:r>
              <a:rPr lang="fr-BE" b="1" dirty="0" smtClean="0"/>
              <a:t>accent mis sur les représentations contrastées des professionnels et des jeunes / familles</a:t>
            </a:r>
            <a:r>
              <a:rPr lang="fr-BE" dirty="0" smtClean="0"/>
              <a:t> : manière d’identifier de potentiels premiers points d’achoppement </a:t>
            </a:r>
            <a:r>
              <a:rPr lang="fr-BE" b="1" dirty="0" smtClean="0"/>
              <a:t>versus</a:t>
            </a:r>
            <a:r>
              <a:rPr lang="fr-BE" dirty="0" smtClean="0"/>
              <a:t> Projet de service de la Cour carrée : </a:t>
            </a:r>
            <a:r>
              <a:rPr lang="fr-FR" b="1" dirty="0" smtClean="0"/>
              <a:t>construction d'un projet au carrefour d’un certain nombre de réflexions cliniques et de certaines valeurs humanistes portées collectivement</a:t>
            </a:r>
            <a:endParaRPr lang="fr-BE" b="1" dirty="0" smtClean="0"/>
          </a:p>
          <a:p>
            <a:pPr marL="0" indent="0">
              <a:buNone/>
            </a:pPr>
            <a:endParaRPr lang="fr-BE" dirty="0" smtClean="0"/>
          </a:p>
          <a:p>
            <a:r>
              <a:rPr lang="fr-FR" b="1" dirty="0" smtClean="0"/>
              <a:t>Construction formelle à l'épreuve du terrain « pré-balisé » au départ d’une vision institutionnelle </a:t>
            </a:r>
            <a:r>
              <a:rPr lang="fr-FR" dirty="0" smtClean="0"/>
              <a:t>: mise en évidence de premiers leviers et freins</a:t>
            </a:r>
          </a:p>
          <a:p>
            <a:pPr marL="0" indent="0">
              <a:buNone/>
            </a:pPr>
            <a:endParaRPr lang="fr-FR" dirty="0" smtClean="0"/>
          </a:p>
          <a:p>
            <a:r>
              <a:rPr lang="fr-BE" b="1" dirty="0" smtClean="0"/>
              <a:t>Premières perspectives théorico-cliniques pour « l'après... » </a:t>
            </a:r>
            <a:r>
              <a:rPr lang="fr-BE" dirty="0" smtClean="0"/>
              <a:t>d</a:t>
            </a:r>
            <a:r>
              <a:rPr lang="fr-FR" dirty="0" smtClean="0"/>
              <a:t>ans le cadre du futur processus d'évaluation du dispositif</a:t>
            </a:r>
            <a:endParaRPr lang="fr-BE" dirty="0" smtClean="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1254593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51361" y="2627477"/>
            <a:ext cx="8911687" cy="1280890"/>
          </a:xfrm>
        </p:spPr>
        <p:txBody>
          <a:bodyPr>
            <a:normAutofit fontScale="90000"/>
          </a:bodyPr>
          <a:lstStyle/>
          <a:p>
            <a:pPr algn="ctr"/>
            <a:r>
              <a:rPr lang="fr-FR" b="1" dirty="0" smtClean="0"/>
              <a:t>Énoncé </a:t>
            </a:r>
            <a:r>
              <a:rPr lang="fr-FR" b="1" dirty="0"/>
              <a:t>de quelques constats </a:t>
            </a:r>
            <a:r>
              <a:rPr lang="fr-FR" b="1" dirty="0" smtClean="0"/>
              <a:t>signifiants</a:t>
            </a:r>
            <a:r>
              <a:rPr lang="fr-FR" b="1" dirty="0"/>
              <a:t/>
            </a:r>
            <a:br>
              <a:rPr lang="fr-FR" b="1" dirty="0"/>
            </a:br>
            <a:endParaRPr lang="fr-BE"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13070708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8111" y="198775"/>
            <a:ext cx="8911687" cy="1280890"/>
          </a:xfrm>
        </p:spPr>
        <p:txBody>
          <a:bodyPr>
            <a:normAutofit/>
          </a:bodyPr>
          <a:lstStyle/>
          <a:p>
            <a:pPr algn="ctr"/>
            <a:r>
              <a:rPr lang="fr-BE" sz="3200" b="1" dirty="0" smtClean="0"/>
              <a:t>Quelques grandes caractéristiques (1/2)</a:t>
            </a:r>
            <a:endParaRPr lang="fr-BE" sz="3200" b="1" dirty="0"/>
          </a:p>
        </p:txBody>
      </p:sp>
      <p:sp>
        <p:nvSpPr>
          <p:cNvPr id="3" name="Espace réservé du contenu 2"/>
          <p:cNvSpPr>
            <a:spLocks noGrp="1"/>
          </p:cNvSpPr>
          <p:nvPr>
            <p:ph idx="1"/>
          </p:nvPr>
        </p:nvSpPr>
        <p:spPr>
          <a:xfrm>
            <a:off x="2589212" y="1479665"/>
            <a:ext cx="8915400" cy="5278582"/>
          </a:xfrm>
        </p:spPr>
        <p:txBody>
          <a:bodyPr>
            <a:normAutofit fontScale="92500" lnSpcReduction="20000"/>
          </a:bodyPr>
          <a:lstStyle/>
          <a:p>
            <a:pPr marL="0" indent="0">
              <a:buNone/>
            </a:pPr>
            <a:r>
              <a:rPr lang="fr-FR" b="1" dirty="0"/>
              <a:t>Histoire </a:t>
            </a:r>
            <a:r>
              <a:rPr lang="fr-FR" b="1" dirty="0" smtClean="0"/>
              <a:t>entachée </a:t>
            </a:r>
            <a:r>
              <a:rPr lang="fr-FR" b="1" dirty="0"/>
              <a:t>de </a:t>
            </a:r>
            <a:r>
              <a:rPr lang="fr-FR" b="1" dirty="0" smtClean="0"/>
              <a:t>drames ayant généré une extrême souffrance (notion de traumatisme) </a:t>
            </a:r>
            <a:r>
              <a:rPr lang="fr-FR" dirty="0" smtClean="0"/>
              <a:t>: </a:t>
            </a:r>
          </a:p>
          <a:p>
            <a:pPr marL="0" indent="0">
              <a:buNone/>
            </a:pPr>
            <a:endParaRPr lang="fr-FR" dirty="0" smtClean="0"/>
          </a:p>
          <a:p>
            <a:r>
              <a:rPr lang="fr-FR" dirty="0" smtClean="0"/>
              <a:t>décès d’un proche</a:t>
            </a:r>
          </a:p>
          <a:p>
            <a:r>
              <a:rPr lang="fr-FR" dirty="0" smtClean="0"/>
              <a:t>rejet par les parents</a:t>
            </a:r>
          </a:p>
          <a:p>
            <a:r>
              <a:rPr lang="fr-FR" dirty="0" smtClean="0"/>
              <a:t>violences conjugales, père « tyrannique, mère fragile</a:t>
            </a:r>
          </a:p>
          <a:p>
            <a:r>
              <a:rPr lang="fr-FR" dirty="0" smtClean="0"/>
              <a:t>violences sexuelles avérées ou suspicion d’abus</a:t>
            </a:r>
          </a:p>
          <a:p>
            <a:r>
              <a:rPr lang="fr-FR" dirty="0" smtClean="0"/>
              <a:t>traces de coups</a:t>
            </a:r>
          </a:p>
          <a:p>
            <a:r>
              <a:rPr lang="fr-FR" dirty="0" smtClean="0"/>
              <a:t>problèmes en lien avec la filiation et la séparation du père</a:t>
            </a:r>
          </a:p>
          <a:p>
            <a:r>
              <a:rPr lang="fr-FR" dirty="0" smtClean="0"/>
              <a:t>maladie psychique d’un des parents</a:t>
            </a:r>
          </a:p>
          <a:p>
            <a:r>
              <a:rPr lang="fr-FR" dirty="0" smtClean="0"/>
              <a:t>arrivée en France/Belgique dans des conditions difficiles</a:t>
            </a:r>
          </a:p>
          <a:p>
            <a:r>
              <a:rPr lang="fr-FR" dirty="0" smtClean="0"/>
              <a:t>place des parents confisquée</a:t>
            </a:r>
          </a:p>
          <a:p>
            <a:r>
              <a:rPr lang="fr-FR" dirty="0" smtClean="0"/>
              <a:t>…</a:t>
            </a:r>
          </a:p>
          <a:p>
            <a:pPr marL="0" indent="0">
              <a:buNone/>
            </a:pPr>
            <a:endParaRPr lang="fr-FR" dirty="0" smtClean="0"/>
          </a:p>
          <a:p>
            <a:pPr marL="0" indent="0">
              <a:buNone/>
            </a:pPr>
            <a:r>
              <a:rPr lang="fr-FR" b="1" dirty="0" smtClean="0"/>
              <a:t>Peu de place accordée aux aspects positifs des parcours et aux ressources des jeunes et des familles</a:t>
            </a:r>
          </a:p>
          <a:p>
            <a:endParaRPr lang="fr-BE" dirty="0"/>
          </a:p>
          <a:p>
            <a:endParaRPr lang="fr-BE"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1889576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5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3" end="13"/>
                                            </p:txEl>
                                          </p:spTgt>
                                        </p:tgtEl>
                                        <p:attrNameLst>
                                          <p:attrName>style.visibility</p:attrName>
                                        </p:attrNameLst>
                                      </p:cBhvr>
                                      <p:to>
                                        <p:strVal val="visible"/>
                                      </p:to>
                                    </p:set>
                                    <p:animEffect transition="in" filter="fade">
                                      <p:cBhvr>
                                        <p:cTn id="6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8111" y="198775"/>
            <a:ext cx="8911687" cy="1280890"/>
          </a:xfrm>
        </p:spPr>
        <p:txBody>
          <a:bodyPr>
            <a:normAutofit/>
          </a:bodyPr>
          <a:lstStyle/>
          <a:p>
            <a:pPr algn="ctr"/>
            <a:r>
              <a:rPr lang="fr-BE" sz="3200" b="1" dirty="0" smtClean="0"/>
              <a:t>Quelques grandes caractéristiques (2/2)</a:t>
            </a:r>
            <a:endParaRPr lang="fr-BE" sz="3200" b="1" dirty="0"/>
          </a:p>
        </p:txBody>
      </p:sp>
      <p:sp>
        <p:nvSpPr>
          <p:cNvPr id="3" name="Espace réservé du contenu 2"/>
          <p:cNvSpPr>
            <a:spLocks noGrp="1"/>
          </p:cNvSpPr>
          <p:nvPr>
            <p:ph idx="1"/>
          </p:nvPr>
        </p:nvSpPr>
        <p:spPr>
          <a:xfrm>
            <a:off x="2589212" y="1479665"/>
            <a:ext cx="8915400" cy="5278582"/>
          </a:xfrm>
        </p:spPr>
        <p:txBody>
          <a:bodyPr>
            <a:normAutofit/>
          </a:bodyPr>
          <a:lstStyle/>
          <a:p>
            <a:r>
              <a:rPr lang="fr-FR" b="1" dirty="0"/>
              <a:t>Difficultés à faire lien avec l'autre, qui entraîne des échecs relationnels successifs.</a:t>
            </a:r>
            <a:r>
              <a:rPr lang="fr-FR" dirty="0"/>
              <a:t> Impossibilité de construire un réseau d'étayage. La demande d'aide est rompue rapidement</a:t>
            </a:r>
            <a:r>
              <a:rPr lang="fr-FR" dirty="0" smtClean="0"/>
              <a:t>.</a:t>
            </a:r>
          </a:p>
          <a:p>
            <a:pPr marL="0" indent="0">
              <a:buNone/>
            </a:pPr>
            <a:endParaRPr lang="fr-BE" dirty="0"/>
          </a:p>
          <a:p>
            <a:r>
              <a:rPr lang="fr-BE" b="1" dirty="0" smtClean="0"/>
              <a:t>Mobilisation </a:t>
            </a:r>
            <a:r>
              <a:rPr lang="fr-BE" b="1" dirty="0"/>
              <a:t>fréquente de stratégies d’échappement </a:t>
            </a:r>
            <a:r>
              <a:rPr lang="fr-BE" dirty="0"/>
              <a:t>(à mettre en lien avec les traumas subis initialement, leur contexte (notamment temporel), dans une logique réactionnelle (mode de survie pour le </a:t>
            </a:r>
            <a:r>
              <a:rPr lang="fr-BE" dirty="0" smtClean="0"/>
              <a:t>jeune, modalité </a:t>
            </a:r>
            <a:r>
              <a:rPr lang="fr-BE" dirty="0"/>
              <a:t>archaïque de traitement de la souffrance ; élément </a:t>
            </a:r>
            <a:r>
              <a:rPr lang="fr-BE" dirty="0" smtClean="0"/>
              <a:t>peu/pas </a:t>
            </a:r>
            <a:r>
              <a:rPr lang="fr-BE" dirty="0"/>
              <a:t>souligné </a:t>
            </a:r>
            <a:r>
              <a:rPr lang="fr-BE" dirty="0" smtClean="0"/>
              <a:t>dans les RBPP HAS </a:t>
            </a:r>
            <a:r>
              <a:rPr lang="fr-FR" i="1" dirty="0"/>
              <a:t>« Ne pas être coincés et retenus dans des espaces où pourrait se rejouer, avec des adultes, le drame initial et l'échec des relations d'aide » (</a:t>
            </a:r>
            <a:r>
              <a:rPr lang="fr-FR" i="1" dirty="0" err="1"/>
              <a:t>Barreyre</a:t>
            </a:r>
            <a:r>
              <a:rPr lang="fr-FR" i="1" dirty="0"/>
              <a:t> &amp; Fiacre, 2008, p. </a:t>
            </a:r>
            <a:r>
              <a:rPr lang="fr-FR" i="1" dirty="0" smtClean="0"/>
              <a:t>39)</a:t>
            </a:r>
            <a:r>
              <a:rPr lang="fr-FR" dirty="0" smtClean="0"/>
              <a:t>)</a:t>
            </a:r>
            <a:r>
              <a:rPr lang="fr-FR" i="1" dirty="0" smtClean="0"/>
              <a:t>. C</a:t>
            </a:r>
            <a:r>
              <a:rPr lang="fr-BE" dirty="0" err="1" smtClean="0"/>
              <a:t>ontextualisation</a:t>
            </a:r>
            <a:r>
              <a:rPr lang="fr-BE" dirty="0" smtClean="0"/>
              <a:t> </a:t>
            </a:r>
            <a:r>
              <a:rPr lang="fr-BE" dirty="0"/>
              <a:t>nécessaire, approche transférentielle =&gt; nécessite une mémoire des processus, parfois mise à mal par le non-sens immédiat pour les acteurs directement impliqués (référent ASE, au premier chef</a:t>
            </a:r>
            <a:r>
              <a:rPr lang="fr-BE" dirty="0" smtClean="0"/>
              <a:t>)</a:t>
            </a:r>
          </a:p>
          <a:p>
            <a:pPr marL="0" indent="0">
              <a:buNone/>
            </a:pPr>
            <a:endParaRPr lang="fr-BE" dirty="0"/>
          </a:p>
          <a:p>
            <a:r>
              <a:rPr lang="fr-FR" b="1" dirty="0" smtClean="0"/>
              <a:t>Manifestations </a:t>
            </a:r>
            <a:r>
              <a:rPr lang="fr-FR" b="1" dirty="0"/>
              <a:t>"clash" du jeune en lien avec un trouble de la symbolisation </a:t>
            </a:r>
            <a:r>
              <a:rPr lang="fr-FR" dirty="0"/>
              <a:t>&lt;=&gt; « les économies de l'agir » (</a:t>
            </a:r>
            <a:r>
              <a:rPr lang="fr-FR" dirty="0" smtClean="0"/>
              <a:t>Pinel, </a:t>
            </a:r>
            <a:r>
              <a:rPr lang="fr-FR" dirty="0"/>
              <a:t>2007</a:t>
            </a:r>
            <a:r>
              <a:rPr lang="fr-FR" dirty="0" smtClean="0"/>
              <a:t>)</a:t>
            </a:r>
          </a:p>
          <a:p>
            <a:endParaRPr lang="fr-FR" dirty="0"/>
          </a:p>
          <a:p>
            <a:endParaRPr lang="fr-BE" dirty="0" smtClean="0"/>
          </a:p>
          <a:p>
            <a:endParaRPr lang="fr-BE" dirty="0" smtClean="0"/>
          </a:p>
          <a:p>
            <a:endParaRPr lang="fr-BE" dirty="0"/>
          </a:p>
          <a:p>
            <a:endParaRPr lang="fr-BE"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878358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84612" y="208474"/>
            <a:ext cx="8911687" cy="1280890"/>
          </a:xfrm>
        </p:spPr>
        <p:txBody>
          <a:bodyPr/>
          <a:lstStyle/>
          <a:p>
            <a:pPr algn="ctr"/>
            <a:r>
              <a:rPr lang="fr-BE" b="1" dirty="0" smtClean="0"/>
              <a:t>Nature du parcours</a:t>
            </a:r>
            <a:endParaRPr lang="fr-BE" b="1" dirty="0"/>
          </a:p>
        </p:txBody>
      </p:sp>
      <p:sp>
        <p:nvSpPr>
          <p:cNvPr id="3" name="Espace réservé du contenu 2"/>
          <p:cNvSpPr>
            <a:spLocks noGrp="1"/>
          </p:cNvSpPr>
          <p:nvPr>
            <p:ph idx="1"/>
          </p:nvPr>
        </p:nvSpPr>
        <p:spPr>
          <a:xfrm>
            <a:off x="2514398" y="1587731"/>
            <a:ext cx="8915400" cy="4987636"/>
          </a:xfrm>
        </p:spPr>
        <p:txBody>
          <a:bodyPr>
            <a:normAutofit fontScale="92500" lnSpcReduction="20000"/>
          </a:bodyPr>
          <a:lstStyle/>
          <a:p>
            <a:pPr marL="0" indent="0">
              <a:buNone/>
            </a:pPr>
            <a:r>
              <a:rPr lang="fr-BE" b="1" dirty="0" smtClean="0"/>
              <a:t>Prise en charge à différents moments de leur parcours et placements multiples</a:t>
            </a:r>
          </a:p>
          <a:p>
            <a:pPr marL="0" indent="0">
              <a:buNone/>
            </a:pPr>
            <a:endParaRPr lang="fr-BE" dirty="0" smtClean="0"/>
          </a:p>
          <a:p>
            <a:r>
              <a:rPr lang="fr-BE" dirty="0" smtClean="0"/>
              <a:t>Succession des interventions</a:t>
            </a:r>
          </a:p>
          <a:p>
            <a:pPr marL="0" indent="0">
              <a:buNone/>
            </a:pPr>
            <a:endParaRPr lang="fr-BE" dirty="0" smtClean="0"/>
          </a:p>
          <a:p>
            <a:r>
              <a:rPr lang="fr-BE" dirty="0" err="1" smtClean="0"/>
              <a:t>Incasabilité</a:t>
            </a:r>
            <a:r>
              <a:rPr lang="fr-BE" dirty="0" smtClean="0"/>
              <a:t> institutionnelle traduite par les balbutiements des prises en charge (solutions par défaut, dans l’attente de trouver la solution la plus adaptée)</a:t>
            </a:r>
          </a:p>
          <a:p>
            <a:pPr marL="0" indent="0">
              <a:buNone/>
            </a:pPr>
            <a:endParaRPr lang="fr-BE" dirty="0" smtClean="0"/>
          </a:p>
          <a:p>
            <a:r>
              <a:rPr lang="fr-BE" dirty="0" smtClean="0"/>
              <a:t>Mesures d’assistance éducative d’abord préconisées pour privilégier le maintien de l’enfant dans son milieu familial </a:t>
            </a:r>
          </a:p>
          <a:p>
            <a:endParaRPr lang="fr-BE" dirty="0" smtClean="0"/>
          </a:p>
          <a:p>
            <a:r>
              <a:rPr lang="fr-BE" dirty="0" smtClean="0"/>
              <a:t>Période séparant le début des difficultés pour l’enfant et la date de la première intervention porteuse de sens dans la lecture des parcours (mémoire des processus parfois « bancale »)</a:t>
            </a:r>
          </a:p>
          <a:p>
            <a:endParaRPr lang="fr-BE" dirty="0" smtClean="0"/>
          </a:p>
          <a:p>
            <a:r>
              <a:rPr lang="fr-FR" b="1" dirty="0"/>
              <a:t>Finalement, schéma de construction de l'</a:t>
            </a:r>
            <a:r>
              <a:rPr lang="fr-FR" b="1" dirty="0" err="1"/>
              <a:t>incasabilité</a:t>
            </a:r>
            <a:r>
              <a:rPr lang="fr-FR" b="1" dirty="0"/>
              <a:t> dans la majorité des situations</a:t>
            </a:r>
            <a:endParaRPr lang="fr-BE" b="1" dirty="0" smtClean="0"/>
          </a:p>
          <a:p>
            <a:endParaRPr lang="fr-BE"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834624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233412"/>
            <a:ext cx="8911687" cy="1280890"/>
          </a:xfrm>
        </p:spPr>
        <p:txBody>
          <a:bodyPr>
            <a:noAutofit/>
          </a:bodyPr>
          <a:lstStyle/>
          <a:p>
            <a:pPr algn="ctr"/>
            <a:r>
              <a:rPr lang="fr-BE" sz="2400" b="1" dirty="0"/>
              <a:t>Mise en tension entre regards des jeunes et de leurs familles et regards des </a:t>
            </a:r>
            <a:r>
              <a:rPr lang="fr-BE" sz="2400" b="1" dirty="0" smtClean="0"/>
              <a:t>professionnels</a:t>
            </a:r>
            <a:br>
              <a:rPr lang="fr-BE" sz="2400" b="1" dirty="0" smtClean="0"/>
            </a:br>
            <a:r>
              <a:rPr lang="fr-BE" sz="2400" b="1" dirty="0" smtClean="0"/>
              <a:t/>
            </a:r>
            <a:br>
              <a:rPr lang="fr-BE" sz="2400" b="1" dirty="0" smtClean="0"/>
            </a:br>
            <a:r>
              <a:rPr lang="fr-BE" sz="1800" b="1" dirty="0" smtClean="0"/>
              <a:t>Schéma de construction majoritairement perçu</a:t>
            </a:r>
            <a:endParaRPr lang="fr-BE" sz="1800" dirty="0"/>
          </a:p>
        </p:txBody>
      </p:sp>
      <p:sp>
        <p:nvSpPr>
          <p:cNvPr id="3" name="Espace réservé du contenu 2"/>
          <p:cNvSpPr>
            <a:spLocks noGrp="1"/>
          </p:cNvSpPr>
          <p:nvPr>
            <p:ph idx="1"/>
          </p:nvPr>
        </p:nvSpPr>
        <p:spPr>
          <a:xfrm>
            <a:off x="2589212" y="1878677"/>
            <a:ext cx="8915400" cy="4696690"/>
          </a:xfrm>
        </p:spPr>
        <p:txBody>
          <a:bodyPr>
            <a:normAutofit fontScale="85000" lnSpcReduction="10000"/>
          </a:bodyPr>
          <a:lstStyle/>
          <a:p>
            <a:pPr marL="0" indent="0">
              <a:buNone/>
            </a:pPr>
            <a:r>
              <a:rPr lang="fr-BE" b="1" dirty="0" smtClean="0"/>
              <a:t>Regard « jeunes - proches, le cas échéant »</a:t>
            </a:r>
          </a:p>
          <a:p>
            <a:pPr marL="0" indent="0">
              <a:buNone/>
            </a:pPr>
            <a:endParaRPr lang="fr-BE" b="1" dirty="0" smtClean="0"/>
          </a:p>
          <a:p>
            <a:r>
              <a:rPr lang="fr-FR" dirty="0"/>
              <a:t>Conditions de vie initiales </a:t>
            </a:r>
            <a:r>
              <a:rPr lang="fr-FR" dirty="0" smtClean="0"/>
              <a:t>douloureuses de </a:t>
            </a:r>
            <a:r>
              <a:rPr lang="fr-FR" dirty="0"/>
              <a:t>l'enfant dans </a:t>
            </a:r>
            <a:r>
              <a:rPr lang="fr-FR" dirty="0" smtClean="0"/>
              <a:t>la famille</a:t>
            </a:r>
          </a:p>
          <a:p>
            <a:r>
              <a:rPr lang="fr-FR" dirty="0"/>
              <a:t>Signalement par une personne (parfois longtemps après la survenue des difficultés</a:t>
            </a:r>
            <a:r>
              <a:rPr lang="fr-FR" dirty="0" smtClean="0"/>
              <a:t>)</a:t>
            </a:r>
          </a:p>
          <a:p>
            <a:r>
              <a:rPr lang="fr-FR" dirty="0"/>
              <a:t>Première intervention (enquête, placement en urgence</a:t>
            </a:r>
            <a:r>
              <a:rPr lang="fr-FR" dirty="0" smtClean="0"/>
              <a:t>…)</a:t>
            </a:r>
          </a:p>
          <a:p>
            <a:r>
              <a:rPr lang="fr-FR" dirty="0"/>
              <a:t>Processus de protection de l'enfance (</a:t>
            </a:r>
            <a:r>
              <a:rPr lang="fr-FR" b="1" dirty="0" smtClean="0"/>
              <a:t>souffrance intacte, </a:t>
            </a:r>
            <a:r>
              <a:rPr lang="fr-FR" b="1" dirty="0"/>
              <a:t>parfois </a:t>
            </a:r>
            <a:r>
              <a:rPr lang="fr-FR" b="1" dirty="0" smtClean="0"/>
              <a:t>exacerbée </a:t>
            </a:r>
            <a:r>
              <a:rPr lang="fr-FR" b="1" dirty="0"/>
              <a:t>par la mesure de par les circonstances de </a:t>
            </a:r>
            <a:r>
              <a:rPr lang="fr-FR" b="1" dirty="0" smtClean="0"/>
              <a:t>celle-ci </a:t>
            </a:r>
            <a:r>
              <a:rPr lang="fr-FR" dirty="0"/>
              <a:t>: étape extraordinaire de la vie, séparation</a:t>
            </a:r>
            <a:r>
              <a:rPr lang="fr-FR" dirty="0" smtClean="0"/>
              <a:t>…)</a:t>
            </a:r>
          </a:p>
          <a:p>
            <a:r>
              <a:rPr lang="fr-FR" dirty="0"/>
              <a:t>Arbitrage des relations familiales au regard de la loi (droit de visite, éloignement, rencontres médiatisées…)</a:t>
            </a:r>
          </a:p>
          <a:p>
            <a:r>
              <a:rPr lang="fr-FR" dirty="0"/>
              <a:t>Entrée du jeune dans un parcours de placement (</a:t>
            </a:r>
            <a:r>
              <a:rPr lang="fr-FR" dirty="0" smtClean="0"/>
              <a:t>bien </a:t>
            </a:r>
            <a:r>
              <a:rPr lang="fr-FR" dirty="0"/>
              <a:t>ou mal </a:t>
            </a:r>
            <a:r>
              <a:rPr lang="fr-FR" dirty="0" smtClean="0"/>
              <a:t>vécu)</a:t>
            </a:r>
          </a:p>
          <a:p>
            <a:r>
              <a:rPr lang="fr-FR" b="1" dirty="0"/>
              <a:t>Appui sur la souffrance d'origine d'événements parfois anodins pour les adultes</a:t>
            </a:r>
            <a:r>
              <a:rPr lang="fr-FR" dirty="0"/>
              <a:t> (rupture de contact, violence d'autres jeunes, arrêt du suivi par </a:t>
            </a:r>
            <a:r>
              <a:rPr lang="fr-FR" dirty="0" smtClean="0"/>
              <a:t>la famille </a:t>
            </a:r>
            <a:r>
              <a:rPr lang="fr-FR" dirty="0"/>
              <a:t>d'accueil</a:t>
            </a:r>
            <a:r>
              <a:rPr lang="fr-FR" dirty="0" smtClean="0"/>
              <a:t>…)</a:t>
            </a:r>
          </a:p>
          <a:p>
            <a:r>
              <a:rPr lang="fr-FR" b="1" dirty="0"/>
              <a:t>Réactivation de la souffrance intacte</a:t>
            </a:r>
            <a:r>
              <a:rPr lang="fr-FR" dirty="0"/>
              <a:t> - comportement </a:t>
            </a:r>
            <a:r>
              <a:rPr lang="fr-FR" dirty="0" smtClean="0"/>
              <a:t>qui met </a:t>
            </a:r>
            <a:r>
              <a:rPr lang="fr-FR" dirty="0"/>
              <a:t>en échec les solutions proposées - interventions </a:t>
            </a:r>
            <a:r>
              <a:rPr lang="fr-FR" dirty="0" smtClean="0"/>
              <a:t>fréquentes </a:t>
            </a:r>
            <a:r>
              <a:rPr lang="fr-FR" dirty="0"/>
              <a:t>de la psychiatrie (parfois au long cours</a:t>
            </a:r>
            <a:r>
              <a:rPr lang="fr-FR" dirty="0" smtClean="0"/>
              <a:t>)</a:t>
            </a:r>
          </a:p>
          <a:p>
            <a:r>
              <a:rPr lang="fr-FR" b="1" dirty="0" smtClean="0"/>
              <a:t>Événement, rencontre, </a:t>
            </a:r>
            <a:r>
              <a:rPr lang="fr-FR" b="1" dirty="0"/>
              <a:t>qui permet parfois de sortir de la période d'</a:t>
            </a:r>
            <a:r>
              <a:rPr lang="fr-FR" b="1" dirty="0" err="1"/>
              <a:t>incasabilité</a:t>
            </a:r>
            <a:r>
              <a:rPr lang="fr-FR" dirty="0"/>
              <a:t> vs </a:t>
            </a:r>
            <a:r>
              <a:rPr lang="fr-FR" b="1" dirty="0"/>
              <a:t>entrée dans l'errance</a:t>
            </a:r>
            <a:r>
              <a:rPr lang="fr-FR" dirty="0"/>
              <a:t>, dans une situation précaire</a:t>
            </a:r>
            <a:endParaRPr lang="fr-BE"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487624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233412"/>
            <a:ext cx="8911687" cy="1280890"/>
          </a:xfrm>
        </p:spPr>
        <p:txBody>
          <a:bodyPr>
            <a:noAutofit/>
          </a:bodyPr>
          <a:lstStyle/>
          <a:p>
            <a:pPr algn="ctr"/>
            <a:r>
              <a:rPr lang="fr-BE" sz="2400" b="1" dirty="0"/>
              <a:t>Mise en tension entre regards des jeunes et de leurs familles et regards des </a:t>
            </a:r>
            <a:r>
              <a:rPr lang="fr-BE" sz="2400" b="1" dirty="0" smtClean="0"/>
              <a:t>professionnels</a:t>
            </a:r>
            <a:br>
              <a:rPr lang="fr-BE" sz="2400" b="1" dirty="0" smtClean="0"/>
            </a:br>
            <a:r>
              <a:rPr lang="fr-BE" sz="2400" b="1" dirty="0" smtClean="0"/>
              <a:t/>
            </a:r>
            <a:br>
              <a:rPr lang="fr-BE" sz="2400" b="1" dirty="0" smtClean="0"/>
            </a:br>
            <a:r>
              <a:rPr lang="fr-BE" sz="1800" b="1" dirty="0" smtClean="0"/>
              <a:t>Schéma de construction majoritairement perçu</a:t>
            </a:r>
            <a:endParaRPr lang="fr-BE" sz="1800" dirty="0"/>
          </a:p>
        </p:txBody>
      </p:sp>
      <p:sp>
        <p:nvSpPr>
          <p:cNvPr id="3" name="Espace réservé du contenu 2"/>
          <p:cNvSpPr>
            <a:spLocks noGrp="1"/>
          </p:cNvSpPr>
          <p:nvPr>
            <p:ph idx="1"/>
          </p:nvPr>
        </p:nvSpPr>
        <p:spPr>
          <a:xfrm>
            <a:off x="2589212" y="1878676"/>
            <a:ext cx="8915400" cy="4979323"/>
          </a:xfrm>
        </p:spPr>
        <p:txBody>
          <a:bodyPr>
            <a:normAutofit fontScale="70000" lnSpcReduction="20000"/>
          </a:bodyPr>
          <a:lstStyle/>
          <a:p>
            <a:pPr marL="0" indent="0">
              <a:buNone/>
            </a:pPr>
            <a:r>
              <a:rPr lang="fr-BE" b="1" dirty="0" smtClean="0"/>
              <a:t>Regard des professionnels</a:t>
            </a:r>
          </a:p>
          <a:p>
            <a:r>
              <a:rPr lang="fr-FR" dirty="0" smtClean="0"/>
              <a:t>Signalement </a:t>
            </a:r>
            <a:r>
              <a:rPr lang="fr-FR" dirty="0"/>
              <a:t>d'une difficulté par une </a:t>
            </a:r>
            <a:r>
              <a:rPr lang="fr-FR" dirty="0" smtClean="0"/>
              <a:t>personne</a:t>
            </a:r>
          </a:p>
          <a:p>
            <a:r>
              <a:rPr lang="fr-FR" dirty="0"/>
              <a:t>Première intervention (le plus souvent, évaluation de la situation de danger : investigation d'orientation éducative, enquête de police</a:t>
            </a:r>
            <a:r>
              <a:rPr lang="fr-FR" dirty="0" smtClean="0"/>
              <a:t>…)</a:t>
            </a:r>
          </a:p>
          <a:p>
            <a:r>
              <a:rPr lang="fr-FR" dirty="0"/>
              <a:t>Entrée de l'enfant dans le système de protection de l'enfance et dans un parcours de placement, le plus </a:t>
            </a:r>
            <a:r>
              <a:rPr lang="fr-FR" dirty="0" smtClean="0"/>
              <a:t>souvent</a:t>
            </a:r>
          </a:p>
          <a:p>
            <a:r>
              <a:rPr lang="fr-FR" dirty="0"/>
              <a:t>Attribution (ou non) aux parents d'un droit de visite et d'hébergement - estimation fréquente une difficulté à travailler avec eux (absence rendez-vous, difficultés importantes</a:t>
            </a:r>
            <a:r>
              <a:rPr lang="fr-FR" dirty="0" smtClean="0"/>
              <a:t>…)</a:t>
            </a:r>
          </a:p>
          <a:p>
            <a:r>
              <a:rPr lang="fr-FR" dirty="0"/>
              <a:t>Agissements du jeune </a:t>
            </a:r>
            <a:r>
              <a:rPr lang="fr-FR" dirty="0" smtClean="0"/>
              <a:t>mettant </a:t>
            </a:r>
            <a:r>
              <a:rPr lang="fr-FR" dirty="0"/>
              <a:t>en échec la solution mise en place (fugues, agression d'un adulte d'un autre jeune, </a:t>
            </a:r>
            <a:r>
              <a:rPr lang="fr-FR" dirty="0" smtClean="0"/>
              <a:t>destructions, </a:t>
            </a:r>
            <a:r>
              <a:rPr lang="fr-FR" dirty="0"/>
              <a:t>crises clastiques…), parfois </a:t>
            </a:r>
            <a:r>
              <a:rPr lang="fr-FR" dirty="0" smtClean="0"/>
              <a:t>après </a:t>
            </a:r>
            <a:r>
              <a:rPr lang="fr-FR" dirty="0"/>
              <a:t>plusieurs années de prise en </a:t>
            </a:r>
            <a:r>
              <a:rPr lang="fr-FR" dirty="0" smtClean="0"/>
              <a:t>charge - </a:t>
            </a:r>
            <a:r>
              <a:rPr lang="fr-FR" b="1" dirty="0"/>
              <a:t>Accent mis sur les événements </a:t>
            </a:r>
            <a:r>
              <a:rPr lang="fr-FR" b="1" dirty="0" smtClean="0"/>
              <a:t>au niveau desquels </a:t>
            </a:r>
            <a:r>
              <a:rPr lang="fr-FR" b="1" dirty="0"/>
              <a:t>ils n'ont pas de prise (rejet de la mère, décès du père</a:t>
            </a:r>
            <a:r>
              <a:rPr lang="fr-FR" b="1" dirty="0" smtClean="0"/>
              <a:t>…)</a:t>
            </a:r>
          </a:p>
          <a:p>
            <a:r>
              <a:rPr lang="fr-FR" b="1" dirty="0"/>
              <a:t>Exclusion</a:t>
            </a:r>
            <a:r>
              <a:rPr lang="fr-FR" dirty="0"/>
              <a:t> de l'école, du lieu d'hébergement… </a:t>
            </a:r>
            <a:r>
              <a:rPr lang="fr-FR" b="1" dirty="0"/>
              <a:t>interruption des autres modes d'intervention</a:t>
            </a:r>
            <a:r>
              <a:rPr lang="fr-FR" dirty="0"/>
              <a:t>, du suivi sanitaire - hospitalisation possible en </a:t>
            </a:r>
            <a:r>
              <a:rPr lang="fr-FR" dirty="0" smtClean="0"/>
              <a:t>psychiatrie</a:t>
            </a:r>
          </a:p>
          <a:p>
            <a:r>
              <a:rPr lang="fr-FR" dirty="0"/>
              <a:t>Proposition d'une </a:t>
            </a:r>
            <a:r>
              <a:rPr lang="fr-FR" b="1" dirty="0"/>
              <a:t>solution de remplacement </a:t>
            </a:r>
            <a:r>
              <a:rPr lang="fr-FR" b="1" dirty="0" smtClean="0"/>
              <a:t>de </a:t>
            </a:r>
            <a:r>
              <a:rPr lang="fr-FR" b="1" dirty="0"/>
              <a:t>la précédente</a:t>
            </a:r>
            <a:r>
              <a:rPr lang="fr-FR" dirty="0"/>
              <a:t>, avec </a:t>
            </a:r>
            <a:r>
              <a:rPr lang="fr-FR" b="1" dirty="0"/>
              <a:t>espoir que cette solution ne suscitera pas les mêmes comportements de la part du </a:t>
            </a:r>
            <a:r>
              <a:rPr lang="fr-FR" b="1" dirty="0" smtClean="0"/>
              <a:t>jeune</a:t>
            </a:r>
          </a:p>
          <a:p>
            <a:r>
              <a:rPr lang="fr-FR" b="1" dirty="0"/>
              <a:t>Pose d'actes à répétition du jeune, mettant en échec les solutions proposées souvent très élaborées </a:t>
            </a:r>
            <a:r>
              <a:rPr lang="fr-FR" dirty="0"/>
              <a:t>(fugue pour revenir en famille, crise qui peut conduire à être </a:t>
            </a:r>
            <a:r>
              <a:rPr lang="fr-FR" dirty="0" smtClean="0"/>
              <a:t>hospitalisé…) </a:t>
            </a:r>
            <a:r>
              <a:rPr lang="fr-FR" dirty="0"/>
              <a:t>- </a:t>
            </a:r>
            <a:r>
              <a:rPr lang="fr-FR" b="1" dirty="0"/>
              <a:t>sentiment de ne plus savoir quoi faire</a:t>
            </a:r>
            <a:r>
              <a:rPr lang="fr-FR" dirty="0"/>
              <a:t> </a:t>
            </a:r>
            <a:r>
              <a:rPr lang="fr-FR" dirty="0" smtClean="0"/>
              <a:t>– </a:t>
            </a:r>
            <a:r>
              <a:rPr lang="fr-FR" b="1" dirty="0" smtClean="0"/>
              <a:t>identification, </a:t>
            </a:r>
            <a:r>
              <a:rPr lang="fr-FR" b="1" dirty="0"/>
              <a:t>comme raison de la </a:t>
            </a:r>
            <a:r>
              <a:rPr lang="fr-FR" b="1" dirty="0" smtClean="0"/>
              <a:t>répétition, </a:t>
            </a:r>
            <a:r>
              <a:rPr lang="fr-FR" b="1" dirty="0"/>
              <a:t>des mises en échec </a:t>
            </a:r>
            <a:r>
              <a:rPr lang="fr-FR" b="1" dirty="0" smtClean="0"/>
              <a:t>d’une </a:t>
            </a:r>
            <a:r>
              <a:rPr lang="fr-FR" b="1" dirty="0"/>
              <a:t>difficulté circonscrite au présent et au modèle de réponse </a:t>
            </a:r>
            <a:r>
              <a:rPr lang="fr-FR" b="1" dirty="0" smtClean="0"/>
              <a:t>actuel </a:t>
            </a:r>
            <a:r>
              <a:rPr lang="fr-FR" dirty="0"/>
              <a:t>- </a:t>
            </a:r>
            <a:r>
              <a:rPr lang="fr-FR" b="1" dirty="0"/>
              <a:t>recherche d'une solution idéale </a:t>
            </a:r>
            <a:r>
              <a:rPr lang="fr-FR" dirty="0"/>
              <a:t>(</a:t>
            </a:r>
            <a:r>
              <a:rPr lang="fr-FR" dirty="0" smtClean="0"/>
              <a:t>lieu thérapeutique </a:t>
            </a:r>
            <a:r>
              <a:rPr lang="fr-FR" dirty="0"/>
              <a:t>de </a:t>
            </a:r>
            <a:r>
              <a:rPr lang="fr-FR" dirty="0" smtClean="0"/>
              <a:t>petite </a:t>
            </a:r>
            <a:r>
              <a:rPr lang="fr-FR" dirty="0"/>
              <a:t>taille, milieu protégé,…) </a:t>
            </a:r>
            <a:r>
              <a:rPr lang="fr-FR" dirty="0" smtClean="0"/>
              <a:t>– </a:t>
            </a:r>
            <a:r>
              <a:rPr lang="fr-FR" b="1" dirty="0" smtClean="0"/>
              <a:t>Identification, </a:t>
            </a:r>
            <a:r>
              <a:rPr lang="fr-FR" b="1" dirty="0"/>
              <a:t>comme raison </a:t>
            </a:r>
            <a:r>
              <a:rPr lang="fr-FR" b="1" dirty="0" smtClean="0"/>
              <a:t>principale, </a:t>
            </a:r>
            <a:r>
              <a:rPr lang="fr-FR" b="1" dirty="0"/>
              <a:t>d'un manque de prise en compte simultané de tous les besoins du jeune</a:t>
            </a:r>
          </a:p>
          <a:p>
            <a:r>
              <a:rPr lang="fr-FR" dirty="0" smtClean="0"/>
              <a:t>Apaisement </a:t>
            </a:r>
            <a:r>
              <a:rPr lang="fr-FR" dirty="0"/>
              <a:t>durable pendant plusieurs mois, </a:t>
            </a:r>
            <a:r>
              <a:rPr lang="fr-FR" dirty="0" smtClean="0"/>
              <a:t>stabilisation, et puis…</a:t>
            </a:r>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1971754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89212" y="329899"/>
            <a:ext cx="8911687" cy="1280890"/>
          </a:xfrm>
        </p:spPr>
        <p:txBody>
          <a:bodyPr>
            <a:normAutofit/>
          </a:bodyPr>
          <a:lstStyle/>
          <a:p>
            <a:pPr algn="ctr"/>
            <a:r>
              <a:rPr lang="fr-BE" sz="2800" b="1" dirty="0" smtClean="0"/>
              <a:t>Mise en tension entre regards des jeunes et de leurs familles et regards des professionnels</a:t>
            </a:r>
            <a:r>
              <a:rPr lang="fr-BE" sz="2800" b="1" dirty="0"/>
              <a:t/>
            </a:r>
            <a:br>
              <a:rPr lang="fr-BE" sz="2800" b="1" dirty="0"/>
            </a:br>
            <a:r>
              <a:rPr lang="fr-BE" sz="2200" b="1" dirty="0" smtClean="0"/>
              <a:t>Essai de synthèse</a:t>
            </a:r>
            <a:endParaRPr lang="fr-BE" sz="2200" b="1" dirty="0"/>
          </a:p>
        </p:txBody>
      </p:sp>
      <p:sp>
        <p:nvSpPr>
          <p:cNvPr id="3" name="Espace réservé du contenu 2"/>
          <p:cNvSpPr>
            <a:spLocks noGrp="1"/>
          </p:cNvSpPr>
          <p:nvPr>
            <p:ph idx="1"/>
          </p:nvPr>
        </p:nvSpPr>
        <p:spPr>
          <a:xfrm>
            <a:off x="2589212" y="2133599"/>
            <a:ext cx="8915400" cy="4233949"/>
          </a:xfrm>
        </p:spPr>
        <p:txBody>
          <a:bodyPr>
            <a:normAutofit fontScale="92500"/>
          </a:bodyPr>
          <a:lstStyle/>
          <a:p>
            <a:r>
              <a:rPr lang="fr-FR" dirty="0" smtClean="0"/>
              <a:t>Identification </a:t>
            </a:r>
            <a:r>
              <a:rPr lang="fr-FR" dirty="0"/>
              <a:t>d'une difficulté circonscrite au présent et au mode de réponse </a:t>
            </a:r>
            <a:r>
              <a:rPr lang="fr-FR" dirty="0" smtClean="0"/>
              <a:t>actuel comme raison de la répétition des mises en échec par le jeune</a:t>
            </a:r>
          </a:p>
          <a:p>
            <a:r>
              <a:rPr lang="fr-FR" dirty="0" smtClean="0"/>
              <a:t>« </a:t>
            </a:r>
            <a:r>
              <a:rPr lang="fr-FR" dirty="0" err="1" smtClean="0"/>
              <a:t>Incasabilité</a:t>
            </a:r>
            <a:r>
              <a:rPr lang="fr-FR" dirty="0" smtClean="0"/>
              <a:t> » liée, le plus souvent, à une non-lecture de la souffrance initiale et de son développement tout au long du parcours</a:t>
            </a:r>
          </a:p>
          <a:p>
            <a:pPr lvl="1"/>
            <a:r>
              <a:rPr lang="fr-FR" dirty="0" smtClean="0"/>
              <a:t>Difficulté à en tenir compte </a:t>
            </a:r>
            <a:r>
              <a:rPr lang="fr-FR" dirty="0"/>
              <a:t>dans les </a:t>
            </a:r>
            <a:r>
              <a:rPr lang="fr-FR" dirty="0" smtClean="0"/>
              <a:t>interventions – interventions inadaptées (juste un signalement, avec ses conséquences parfois pathogènes, « mises en case »… manque de logiques « multifacettes », de possibilité de solution intégrée, réponses en « tout ou rien »)</a:t>
            </a:r>
          </a:p>
          <a:p>
            <a:pPr lvl="1"/>
            <a:r>
              <a:rPr lang="fr-FR" dirty="0"/>
              <a:t>S</a:t>
            </a:r>
            <a:r>
              <a:rPr lang="fr-FR" dirty="0" smtClean="0"/>
              <a:t>ouffrances </a:t>
            </a:r>
            <a:r>
              <a:rPr lang="fr-FR" dirty="0"/>
              <a:t>considérées comme appartenant au passé -</a:t>
            </a:r>
            <a:r>
              <a:rPr lang="fr-FR" dirty="0" smtClean="0"/>
              <a:t> incertitude dans </a:t>
            </a:r>
            <a:r>
              <a:rPr lang="fr-FR" dirty="0"/>
              <a:t>le fait de pouvoir </a:t>
            </a:r>
            <a:r>
              <a:rPr lang="fr-FR" dirty="0" smtClean="0"/>
              <a:t>intervenir</a:t>
            </a:r>
          </a:p>
          <a:p>
            <a:pPr lvl="1"/>
            <a:r>
              <a:rPr lang="fr-FR" dirty="0"/>
              <a:t>Enfant extrait du contexte, mais risque de réactivation de la souffrance par d'autres facteurs - histoire familiale qui se poursuit (malgré l'extraction du contexte)</a:t>
            </a:r>
            <a:endParaRPr lang="fr-FR" dirty="0" smtClean="0"/>
          </a:p>
          <a:p>
            <a:pPr lvl="1"/>
            <a:r>
              <a:rPr lang="fr-FR" dirty="0" smtClean="0"/>
              <a:t>Mise en doute du discours – « culpabilité induite »… Dépossession d’identité - Manque de récurrence dans les réponses apportées</a:t>
            </a:r>
            <a:endParaRPr lang="fr-FR" dirty="0"/>
          </a:p>
          <a:p>
            <a:endParaRPr lang="fr-BE"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3337743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335066"/>
            <a:ext cx="8911687" cy="905432"/>
          </a:xfrm>
        </p:spPr>
        <p:txBody>
          <a:bodyPr>
            <a:noAutofit/>
          </a:bodyPr>
          <a:lstStyle/>
          <a:p>
            <a:pPr algn="ctr"/>
            <a:r>
              <a:rPr lang="fr-BE" sz="2400" b="1" dirty="0"/>
              <a:t>Élément significatif du parcours (et de sa lecture)</a:t>
            </a:r>
            <a:br>
              <a:rPr lang="fr-BE" sz="2400" b="1" dirty="0"/>
            </a:br>
            <a:r>
              <a:rPr lang="fr-BE" sz="2400" b="1" dirty="0" smtClean="0"/>
              <a:t/>
            </a:r>
            <a:br>
              <a:rPr lang="fr-BE" sz="2400" b="1" dirty="0" smtClean="0"/>
            </a:br>
            <a:r>
              <a:rPr lang="fr-BE" sz="2400" b="1" dirty="0" smtClean="0"/>
              <a:t>et…</a:t>
            </a:r>
            <a:endParaRPr lang="fr-BE" sz="2800" b="1" dirty="0"/>
          </a:p>
        </p:txBody>
      </p:sp>
      <p:sp>
        <p:nvSpPr>
          <p:cNvPr id="3" name="Espace réservé du contenu 2"/>
          <p:cNvSpPr>
            <a:spLocks noGrp="1"/>
          </p:cNvSpPr>
          <p:nvPr>
            <p:ph idx="1"/>
          </p:nvPr>
        </p:nvSpPr>
        <p:spPr>
          <a:xfrm>
            <a:off x="2589212" y="1787237"/>
            <a:ext cx="8915400" cy="4522124"/>
          </a:xfrm>
        </p:spPr>
        <p:txBody>
          <a:bodyPr>
            <a:normAutofit/>
          </a:bodyPr>
          <a:lstStyle/>
          <a:p>
            <a:r>
              <a:rPr lang="fr-FR" dirty="0"/>
              <a:t>Période pendant laquelle l'enfant a vécu les premières difficultés sans </a:t>
            </a:r>
            <a:r>
              <a:rPr lang="fr-FR" dirty="0" smtClean="0"/>
              <a:t>détection</a:t>
            </a:r>
          </a:p>
          <a:p>
            <a:r>
              <a:rPr lang="fr-FR" dirty="0"/>
              <a:t>Première séparation avec la mère (souvent au premier </a:t>
            </a:r>
            <a:r>
              <a:rPr lang="fr-FR" dirty="0" smtClean="0"/>
              <a:t>placement)</a:t>
            </a:r>
          </a:p>
          <a:p>
            <a:pPr marL="0" indent="0">
              <a:buNone/>
            </a:pPr>
            <a:endParaRPr lang="fr-FR" dirty="0" smtClean="0"/>
          </a:p>
          <a:p>
            <a:pPr>
              <a:buFont typeface="Wingdings" panose="05000000000000000000" pitchFamily="2" charset="2"/>
              <a:buChar char="Ø"/>
            </a:pPr>
            <a:r>
              <a:rPr lang="fr-FR" dirty="0" smtClean="0"/>
              <a:t>Importance </a:t>
            </a:r>
            <a:r>
              <a:rPr lang="fr-FR" dirty="0"/>
              <a:t>de connaître les conditions et circonstances du premier </a:t>
            </a:r>
            <a:r>
              <a:rPr lang="fr-FR" dirty="0" smtClean="0"/>
              <a:t>placement :</a:t>
            </a:r>
          </a:p>
          <a:p>
            <a:pPr lvl="1"/>
            <a:r>
              <a:rPr lang="fr-FR" dirty="0" smtClean="0"/>
              <a:t>pour </a:t>
            </a:r>
            <a:r>
              <a:rPr lang="fr-FR" dirty="0"/>
              <a:t>pouvoir envisager la portée des premières </a:t>
            </a:r>
            <a:r>
              <a:rPr lang="fr-FR" dirty="0" smtClean="0"/>
              <a:t>interventions</a:t>
            </a:r>
          </a:p>
          <a:p>
            <a:pPr lvl="1"/>
            <a:r>
              <a:rPr lang="fr-FR" dirty="0" smtClean="0"/>
              <a:t>pour </a:t>
            </a:r>
            <a:r>
              <a:rPr lang="fr-FR" dirty="0"/>
              <a:t>comprend les manifestations de clash </a:t>
            </a:r>
            <a:r>
              <a:rPr lang="fr-FR" dirty="0" smtClean="0"/>
              <a:t>: </a:t>
            </a:r>
            <a:r>
              <a:rPr lang="fr-FR" b="1" dirty="0" smtClean="0"/>
              <a:t>lien </a:t>
            </a:r>
            <a:r>
              <a:rPr lang="fr-FR" b="1" dirty="0"/>
              <a:t>à faire entre les pratiques d'échappement et ces moments particuliers de leur </a:t>
            </a:r>
            <a:r>
              <a:rPr lang="fr-FR" b="1" dirty="0" smtClean="0"/>
              <a:t>parcours</a:t>
            </a:r>
          </a:p>
          <a:p>
            <a:pPr marL="342900" lvl="1" indent="-342900"/>
            <a:endParaRPr lang="fr-FR" sz="1800" b="1" dirty="0" smtClean="0"/>
          </a:p>
          <a:p>
            <a:pPr marL="342900" lvl="1" indent="-342900"/>
            <a:r>
              <a:rPr lang="fr-FR" sz="1800" dirty="0" smtClean="0"/>
              <a:t>Avis </a:t>
            </a:r>
            <a:r>
              <a:rPr lang="fr-FR" sz="1800" dirty="0"/>
              <a:t>divergents des professionnels (phénomènes de clivage) </a:t>
            </a:r>
            <a:r>
              <a:rPr lang="fr-FR" dirty="0"/>
              <a:t>- Exemple : Père versus mère </a:t>
            </a:r>
            <a:r>
              <a:rPr lang="fr-FR" dirty="0" smtClean="0"/>
              <a:t>perçu </a:t>
            </a:r>
            <a:r>
              <a:rPr lang="fr-FR" dirty="0"/>
              <a:t>comme personne </a:t>
            </a:r>
            <a:r>
              <a:rPr lang="fr-FR" dirty="0" smtClean="0"/>
              <a:t>problématique</a:t>
            </a:r>
            <a:endParaRPr lang="fr-FR" sz="1800" b="1" dirty="0"/>
          </a:p>
          <a:p>
            <a:pPr marL="285750" lvl="1">
              <a:buFont typeface="Wingdings" panose="05000000000000000000" pitchFamily="2" charset="2"/>
              <a:buChar char="Ø"/>
            </a:pPr>
            <a:endParaRPr lang="fr-FR" sz="1800" b="1" dirty="0"/>
          </a:p>
          <a:p>
            <a:pPr lvl="1"/>
            <a:endParaRPr lang="fr-FR" sz="1800" dirty="0"/>
          </a:p>
          <a:p>
            <a:pPr lvl="1"/>
            <a:endParaRPr lang="fr-FR" dirty="0" smtClean="0"/>
          </a:p>
          <a:p>
            <a:pPr lvl="1"/>
            <a:endParaRPr lang="fr-FR" dirty="0"/>
          </a:p>
          <a:p>
            <a:pPr lvl="1"/>
            <a:endParaRPr lang="fr-FR" dirty="0" smtClean="0"/>
          </a:p>
          <a:p>
            <a:pPr lvl="1"/>
            <a:endParaRPr lang="fr-BE"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3116693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BE" dirty="0" smtClean="0"/>
              <a:t>… </a:t>
            </a:r>
            <a:r>
              <a:rPr lang="fr-BE" b="1" dirty="0"/>
              <a:t>premières </a:t>
            </a:r>
            <a:r>
              <a:rPr lang="fr-BE" b="1" dirty="0" smtClean="0"/>
              <a:t>propositions / hypothèses </a:t>
            </a:r>
            <a:r>
              <a:rPr lang="fr-BE" b="1" dirty="0"/>
              <a:t>cliniques </a:t>
            </a:r>
            <a:r>
              <a:rPr lang="fr-BE" b="1" dirty="0" smtClean="0"/>
              <a:t>pour faire évoluer le modèle dans une logique « inter »…</a:t>
            </a:r>
            <a:r>
              <a:rPr lang="fr-BE" sz="4000" b="1" dirty="0"/>
              <a:t/>
            </a:r>
            <a:br>
              <a:rPr lang="fr-BE" sz="4000" b="1" dirty="0"/>
            </a:br>
            <a:endParaRPr lang="fr-BE" dirty="0"/>
          </a:p>
        </p:txBody>
      </p:sp>
      <p:sp>
        <p:nvSpPr>
          <p:cNvPr id="3" name="Espace réservé du contenu 2"/>
          <p:cNvSpPr>
            <a:spLocks noGrp="1"/>
          </p:cNvSpPr>
          <p:nvPr>
            <p:ph idx="1"/>
          </p:nvPr>
        </p:nvSpPr>
        <p:spPr>
          <a:xfrm>
            <a:off x="2589212" y="2599112"/>
            <a:ext cx="8915400" cy="3777622"/>
          </a:xfrm>
        </p:spPr>
        <p:txBody>
          <a:bodyPr/>
          <a:lstStyle/>
          <a:p>
            <a:pPr marL="342900" lvl="1" indent="-342900"/>
            <a:r>
              <a:rPr lang="fr-FR" sz="1800" dirty="0"/>
              <a:t>Nécessité de mise en place d'une « relation de confiance » entre professionnels et entre professionnels et jeunes (accent à mettre sur la fonction </a:t>
            </a:r>
            <a:r>
              <a:rPr lang="fr-FR" sz="1800" dirty="0" err="1"/>
              <a:t>phorique</a:t>
            </a:r>
            <a:r>
              <a:rPr lang="fr-FR" sz="1800" dirty="0"/>
              <a:t>, le « portage » - </a:t>
            </a:r>
            <a:r>
              <a:rPr lang="fr-FR" sz="1800" dirty="0" err="1"/>
              <a:t>Delion</a:t>
            </a:r>
            <a:r>
              <a:rPr lang="fr-FR" sz="1800" dirty="0"/>
              <a:t>)</a:t>
            </a:r>
          </a:p>
          <a:p>
            <a:pPr marL="342900" lvl="1" indent="-342900"/>
            <a:endParaRPr lang="fr-FR" sz="1800" dirty="0"/>
          </a:p>
          <a:p>
            <a:pPr marL="342900" lvl="1" indent="-342900"/>
            <a:r>
              <a:rPr lang="fr-FR" sz="1800" dirty="0"/>
              <a:t>Sécurisation des pratiques autour des manifestations de clash, tout particulièrement (source principale des ruptures de parcours)</a:t>
            </a:r>
          </a:p>
          <a:p>
            <a:pPr marL="342900" lvl="1" indent="-342900"/>
            <a:endParaRPr lang="fr-FR" sz="1800" dirty="0"/>
          </a:p>
          <a:p>
            <a:pPr marL="342900" lvl="1" indent="-342900"/>
            <a:r>
              <a:rPr lang="fr-FR" sz="1800" dirty="0"/>
              <a:t>Mise en œuvre d'un dispositif « inter », capable de « tenir le coup » à un (long) moment donné, capable de « porter </a:t>
            </a:r>
            <a:r>
              <a:rPr lang="fr-FR" sz="1800" dirty="0" smtClean="0"/>
              <a:t>»</a:t>
            </a:r>
            <a:endParaRPr lang="fr-BE"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2214443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89212" y="333165"/>
            <a:ext cx="8911687" cy="1280890"/>
          </a:xfrm>
        </p:spPr>
        <p:txBody>
          <a:bodyPr/>
          <a:lstStyle/>
          <a:p>
            <a:pPr algn="ctr"/>
            <a:r>
              <a:rPr lang="fr-BE" b="1" dirty="0"/>
              <a:t>Plan de la présentation</a:t>
            </a:r>
          </a:p>
        </p:txBody>
      </p:sp>
      <p:sp>
        <p:nvSpPr>
          <p:cNvPr id="3" name="Espace réservé du contenu 2"/>
          <p:cNvSpPr>
            <a:spLocks noGrp="1"/>
          </p:cNvSpPr>
          <p:nvPr>
            <p:ph idx="1"/>
          </p:nvPr>
        </p:nvSpPr>
        <p:spPr>
          <a:xfrm>
            <a:off x="2589212" y="1429789"/>
            <a:ext cx="8915400" cy="5328458"/>
          </a:xfrm>
        </p:spPr>
        <p:txBody>
          <a:bodyPr>
            <a:normAutofit/>
          </a:bodyPr>
          <a:lstStyle/>
          <a:p>
            <a:r>
              <a:rPr lang="fr-BE" b="1" dirty="0"/>
              <a:t>Premier essai de définition des jeunes dits « incasables » </a:t>
            </a:r>
            <a:endParaRPr lang="fr-BE" b="1" dirty="0" smtClean="0"/>
          </a:p>
          <a:p>
            <a:pPr marL="0" indent="0">
              <a:buNone/>
            </a:pPr>
            <a:endParaRPr lang="fr-BE" b="1" dirty="0" smtClean="0"/>
          </a:p>
          <a:p>
            <a:r>
              <a:rPr lang="fr-BE" b="1" dirty="0" smtClean="0"/>
              <a:t>Focus sur les notions d’</a:t>
            </a:r>
            <a:r>
              <a:rPr lang="fr-BE" b="1" dirty="0" err="1" smtClean="0"/>
              <a:t>incasabilité</a:t>
            </a:r>
            <a:r>
              <a:rPr lang="fr-BE" b="1" dirty="0" smtClean="0"/>
              <a:t> et d’inclusion</a:t>
            </a:r>
          </a:p>
          <a:p>
            <a:pPr marL="0" indent="0">
              <a:buNone/>
            </a:pPr>
            <a:endParaRPr lang="fr-BE" b="1" dirty="0"/>
          </a:p>
          <a:p>
            <a:r>
              <a:rPr lang="fr-FR" b="1" dirty="0" smtClean="0"/>
              <a:t>Aspects méthodologiques</a:t>
            </a:r>
          </a:p>
          <a:p>
            <a:pPr marL="0" indent="0">
              <a:buNone/>
            </a:pPr>
            <a:endParaRPr lang="fr-FR" dirty="0" smtClean="0"/>
          </a:p>
          <a:p>
            <a:r>
              <a:rPr lang="fr-FR" b="1" dirty="0"/>
              <a:t>Énoncé </a:t>
            </a:r>
            <a:r>
              <a:rPr lang="fr-FR" b="1" dirty="0" smtClean="0"/>
              <a:t>de quelques constats signifiants</a:t>
            </a:r>
          </a:p>
          <a:p>
            <a:pPr marL="0" indent="0">
              <a:buNone/>
            </a:pPr>
            <a:endParaRPr lang="fr-FR" b="1" dirty="0" smtClean="0"/>
          </a:p>
          <a:p>
            <a:r>
              <a:rPr lang="fr-BE" b="1" dirty="0"/>
              <a:t>Genèse du projet « La Cour carrée » : premiers éléments de </a:t>
            </a:r>
            <a:r>
              <a:rPr lang="fr-BE" b="1" dirty="0" smtClean="0"/>
              <a:t>cadre</a:t>
            </a:r>
          </a:p>
          <a:p>
            <a:pPr marL="0" indent="0">
              <a:buNone/>
            </a:pPr>
            <a:endParaRPr lang="fr-FR" dirty="0" smtClean="0"/>
          </a:p>
          <a:p>
            <a:r>
              <a:rPr lang="fr-FR" b="1" dirty="0" smtClean="0"/>
              <a:t>Premières observations / premiers </a:t>
            </a:r>
            <a:r>
              <a:rPr lang="fr-FR" b="1" dirty="0"/>
              <a:t>leviers / premiers </a:t>
            </a:r>
            <a:r>
              <a:rPr lang="fr-FR" b="1" dirty="0" smtClean="0"/>
              <a:t>freins</a:t>
            </a:r>
          </a:p>
          <a:p>
            <a:endParaRPr lang="fr-FR" b="1" dirty="0"/>
          </a:p>
          <a:p>
            <a:r>
              <a:rPr lang="fr-FR" b="1" dirty="0" smtClean="0"/>
              <a:t>Et ensuite… ?</a:t>
            </a:r>
          </a:p>
          <a:p>
            <a:endParaRPr lang="fr-FR" b="1" dirty="0" smtClean="0"/>
          </a:p>
          <a:p>
            <a:endParaRPr lang="fr-FR" b="1" dirty="0" smtClean="0"/>
          </a:p>
          <a:p>
            <a:endParaRPr lang="fr-BE"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43463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fade">
                                      <p:cBhvr>
                                        <p:cTn id="3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89212" y="281903"/>
            <a:ext cx="8911687" cy="1280890"/>
          </a:xfrm>
        </p:spPr>
        <p:txBody>
          <a:bodyPr/>
          <a:lstStyle/>
          <a:p>
            <a:pPr algn="ctr"/>
            <a:r>
              <a:rPr lang="fr-FR" dirty="0"/>
              <a:t> </a:t>
            </a:r>
            <a:r>
              <a:rPr lang="fr-FR" sz="2800" b="1" dirty="0">
                <a:solidFill>
                  <a:schemeClr val="tx1">
                    <a:lumMod val="75000"/>
                    <a:lumOff val="25000"/>
                  </a:schemeClr>
                </a:solidFill>
                <a:latin typeface="+mn-lt"/>
                <a:ea typeface="+mn-ea"/>
                <a:cs typeface="+mn-cs"/>
              </a:rPr>
              <a:t>La fonction </a:t>
            </a:r>
            <a:r>
              <a:rPr lang="fr-FR" sz="2800" b="1" dirty="0" err="1">
                <a:solidFill>
                  <a:schemeClr val="tx1">
                    <a:lumMod val="75000"/>
                    <a:lumOff val="25000"/>
                  </a:schemeClr>
                </a:solidFill>
                <a:latin typeface="+mn-lt"/>
                <a:ea typeface="+mn-ea"/>
                <a:cs typeface="+mn-cs"/>
              </a:rPr>
              <a:t>phorique</a:t>
            </a:r>
            <a:endParaRPr lang="fr-BE" sz="1700" b="1" dirty="0">
              <a:solidFill>
                <a:schemeClr val="tx1">
                  <a:lumMod val="75000"/>
                  <a:lumOff val="25000"/>
                </a:schemeClr>
              </a:solidFill>
              <a:latin typeface="+mn-lt"/>
              <a:ea typeface="+mn-ea"/>
              <a:cs typeface="+mn-cs"/>
            </a:endParaRPr>
          </a:p>
        </p:txBody>
      </p:sp>
      <p:sp>
        <p:nvSpPr>
          <p:cNvPr id="3" name="Espace réservé du contenu 2"/>
          <p:cNvSpPr>
            <a:spLocks noGrp="1"/>
          </p:cNvSpPr>
          <p:nvPr>
            <p:ph idx="1"/>
          </p:nvPr>
        </p:nvSpPr>
        <p:spPr>
          <a:xfrm>
            <a:off x="2589212" y="1787236"/>
            <a:ext cx="8915400" cy="4373367"/>
          </a:xfrm>
        </p:spPr>
        <p:txBody>
          <a:bodyPr>
            <a:normAutofit fontScale="92500"/>
          </a:bodyPr>
          <a:lstStyle/>
          <a:p>
            <a:r>
              <a:rPr lang="fr-FR" dirty="0" smtClean="0"/>
              <a:t>Concept emprunté et popularisé par Pierre </a:t>
            </a:r>
            <a:r>
              <a:rPr lang="fr-FR" dirty="0" err="1" smtClean="0"/>
              <a:t>Delion</a:t>
            </a:r>
            <a:endParaRPr lang="fr-FR" dirty="0" smtClean="0"/>
          </a:p>
          <a:p>
            <a:pPr marL="0" indent="0">
              <a:buNone/>
            </a:pPr>
            <a:endParaRPr lang="fr-FR" dirty="0" smtClean="0"/>
          </a:p>
          <a:p>
            <a:r>
              <a:rPr lang="fr-FR" dirty="0" smtClean="0"/>
              <a:t>Extrait, </a:t>
            </a:r>
            <a:r>
              <a:rPr lang="fr-FR" dirty="0"/>
              <a:t>par </a:t>
            </a:r>
            <a:r>
              <a:rPr lang="fr-BE" dirty="0" smtClean="0"/>
              <a:t>Henri-François </a:t>
            </a:r>
            <a:r>
              <a:rPr lang="fr-FR" dirty="0" err="1" smtClean="0"/>
              <a:t>Robelet</a:t>
            </a:r>
            <a:r>
              <a:rPr lang="fr-FR" dirty="0" smtClean="0"/>
              <a:t> (</a:t>
            </a:r>
            <a:r>
              <a:rPr lang="fr-BE" dirty="0" smtClean="0"/>
              <a:t>« </a:t>
            </a:r>
            <a:r>
              <a:rPr lang="fr-BE" dirty="0" err="1" smtClean="0"/>
              <a:t>Phorie</a:t>
            </a:r>
            <a:r>
              <a:rPr lang="fr-BE" dirty="0" smtClean="0"/>
              <a:t> et folie »)</a:t>
            </a:r>
            <a:r>
              <a:rPr lang="fr-FR" dirty="0" smtClean="0"/>
              <a:t>,</a:t>
            </a:r>
            <a:r>
              <a:rPr lang="fr-FR" dirty="0"/>
              <a:t> du </a:t>
            </a:r>
            <a:r>
              <a:rPr lang="fr-FR" i="1" dirty="0"/>
              <a:t>« Roi des Aulnes » </a:t>
            </a:r>
            <a:r>
              <a:rPr lang="fr-FR" dirty="0"/>
              <a:t>de </a:t>
            </a:r>
            <a:r>
              <a:rPr lang="fr-FR" dirty="0" smtClean="0"/>
              <a:t>Michel Tournier (1970, Prix Goncourt)</a:t>
            </a:r>
          </a:p>
          <a:p>
            <a:pPr marL="0" indent="0">
              <a:buNone/>
            </a:pPr>
            <a:endParaRPr lang="fr-FR" dirty="0"/>
          </a:p>
          <a:p>
            <a:r>
              <a:rPr lang="fr-FR" dirty="0" smtClean="0"/>
              <a:t>Il concerne </a:t>
            </a:r>
            <a:r>
              <a:rPr lang="fr-FR" dirty="0"/>
              <a:t>tout ce qui </a:t>
            </a:r>
            <a:r>
              <a:rPr lang="fr-FR" dirty="0" smtClean="0"/>
              <a:t>met ou </a:t>
            </a:r>
            <a:r>
              <a:rPr lang="fr-FR" dirty="0"/>
              <a:t>laisse </a:t>
            </a:r>
            <a:r>
              <a:rPr lang="fr-FR" dirty="0" smtClean="0"/>
              <a:t>l’être humain dans </a:t>
            </a:r>
            <a:r>
              <a:rPr lang="fr-FR" dirty="0"/>
              <a:t>un état de dépendance tel qu’il a un besoin incontournable de l’autre pour être porté par </a:t>
            </a:r>
            <a:r>
              <a:rPr lang="fr-FR" dirty="0" smtClean="0"/>
              <a:t>lui :</a:t>
            </a:r>
          </a:p>
          <a:p>
            <a:pPr lvl="1"/>
            <a:r>
              <a:rPr lang="fr-FR" dirty="0" smtClean="0"/>
              <a:t>soit physiquement : cas </a:t>
            </a:r>
            <a:r>
              <a:rPr lang="fr-FR" dirty="0"/>
              <a:t>du bébé qui ne peut encore marcher tout </a:t>
            </a:r>
            <a:r>
              <a:rPr lang="fr-FR" dirty="0" smtClean="0"/>
              <a:t>seul</a:t>
            </a:r>
          </a:p>
          <a:p>
            <a:pPr lvl="1"/>
            <a:r>
              <a:rPr lang="fr-FR" dirty="0" smtClean="0"/>
              <a:t>soit psychiquement : </a:t>
            </a:r>
            <a:r>
              <a:rPr lang="fr-FR" dirty="0"/>
              <a:t>le cas de </a:t>
            </a:r>
            <a:r>
              <a:rPr lang="fr-FR" dirty="0" smtClean="0"/>
              <a:t>nombreux psychotiques </a:t>
            </a:r>
            <a:r>
              <a:rPr lang="fr-FR" dirty="0"/>
              <a:t>qui ont longtemps, voire toujours, besoin de portage pour </a:t>
            </a:r>
            <a:r>
              <a:rPr lang="fr-FR" dirty="0" smtClean="0"/>
              <a:t>accompagner l’expression de leur </a:t>
            </a:r>
            <a:r>
              <a:rPr lang="fr-FR" dirty="0"/>
              <a:t>destin </a:t>
            </a:r>
            <a:r>
              <a:rPr lang="fr-FR" dirty="0" smtClean="0"/>
              <a:t>pulsionnel</a:t>
            </a:r>
          </a:p>
          <a:p>
            <a:pPr marL="457200" lvl="1" indent="0">
              <a:buNone/>
            </a:pPr>
            <a:endParaRPr lang="fr-FR" dirty="0" smtClean="0"/>
          </a:p>
          <a:p>
            <a:r>
              <a:rPr lang="fr-FR" dirty="0" smtClean="0"/>
              <a:t>Concept qui </a:t>
            </a:r>
            <a:r>
              <a:rPr lang="fr-FR" dirty="0"/>
              <a:t>rejoint </a:t>
            </a:r>
            <a:r>
              <a:rPr lang="fr-FR" dirty="0" smtClean="0"/>
              <a:t>celui </a:t>
            </a:r>
            <a:r>
              <a:rPr lang="fr-FR" dirty="0"/>
              <a:t>de « holding </a:t>
            </a:r>
            <a:r>
              <a:rPr lang="fr-FR" dirty="0" smtClean="0"/>
              <a:t>»</a:t>
            </a:r>
            <a:r>
              <a:rPr lang="fr-BE" dirty="0" smtClean="0"/>
              <a:t> </a:t>
            </a:r>
            <a:r>
              <a:rPr lang="fr-FR" dirty="0" smtClean="0"/>
              <a:t>de Winnicott</a:t>
            </a:r>
            <a:endParaRPr lang="fr-BE"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470225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266663"/>
            <a:ext cx="8911687" cy="1280890"/>
          </a:xfrm>
        </p:spPr>
        <p:txBody>
          <a:bodyPr/>
          <a:lstStyle/>
          <a:p>
            <a:pPr algn="ctr"/>
            <a:r>
              <a:rPr lang="fr-BE" b="1" dirty="0" smtClean="0"/>
              <a:t>Genèse du projet « La Cour carrée » et réflexions en chemin… (1/2)</a:t>
            </a:r>
            <a:endParaRPr lang="fr-BE" b="1" dirty="0"/>
          </a:p>
        </p:txBody>
      </p:sp>
      <p:sp>
        <p:nvSpPr>
          <p:cNvPr id="3" name="Espace réservé du contenu 2"/>
          <p:cNvSpPr>
            <a:spLocks noGrp="1"/>
          </p:cNvSpPr>
          <p:nvPr>
            <p:ph idx="1"/>
          </p:nvPr>
        </p:nvSpPr>
        <p:spPr>
          <a:xfrm>
            <a:off x="2738841" y="1701337"/>
            <a:ext cx="8915400" cy="5040285"/>
          </a:xfrm>
        </p:spPr>
        <p:txBody>
          <a:bodyPr>
            <a:normAutofit fontScale="92500" lnSpcReduction="20000"/>
          </a:bodyPr>
          <a:lstStyle/>
          <a:p>
            <a:r>
              <a:rPr lang="fr-FR" dirty="0"/>
              <a:t>Construction </a:t>
            </a:r>
            <a:r>
              <a:rPr lang="fr-FR" dirty="0" smtClean="0"/>
              <a:t>initiale </a:t>
            </a:r>
            <a:r>
              <a:rPr lang="fr-FR" dirty="0"/>
              <a:t>d'un projet de service via </a:t>
            </a:r>
            <a:r>
              <a:rPr lang="fr-FR" dirty="0" smtClean="0"/>
              <a:t>la capitalisation </a:t>
            </a:r>
            <a:r>
              <a:rPr lang="fr-FR" dirty="0"/>
              <a:t>d'expériences cliniques signifiantes dans le cadre de l'évolution institutionnelle </a:t>
            </a:r>
            <a:r>
              <a:rPr lang="fr-FR" dirty="0" smtClean="0"/>
              <a:t>(réflexions théorico-cliniques, notamment en </a:t>
            </a:r>
            <a:r>
              <a:rPr lang="fr-FR" dirty="0"/>
              <a:t>lien avec l'accompagnement de la </a:t>
            </a:r>
            <a:r>
              <a:rPr lang="fr-FR" dirty="0" smtClean="0"/>
              <a:t>psychose et les réflexions autour des pratiques institutionnelles – ouvrage collectif « Chapelle-aux-Champs » </a:t>
            </a:r>
            <a:r>
              <a:rPr lang="fr-FR" i="1" dirty="0" smtClean="0"/>
              <a:t>« </a:t>
            </a:r>
            <a:r>
              <a:rPr lang="fr-FR" sz="1900" i="1" dirty="0"/>
              <a:t>É</a:t>
            </a:r>
            <a:r>
              <a:rPr lang="fr-FR" sz="1900" i="1" dirty="0" smtClean="0"/>
              <a:t>duquer et soigner en équipe : manuel de pratiques institutionnelles »</a:t>
            </a:r>
            <a:r>
              <a:rPr lang="fr-FR" sz="1900" dirty="0" smtClean="0"/>
              <a:t>)</a:t>
            </a:r>
          </a:p>
          <a:p>
            <a:pPr marL="0" indent="0">
              <a:buNone/>
            </a:pPr>
            <a:endParaRPr lang="fr-FR" sz="1900" dirty="0"/>
          </a:p>
          <a:p>
            <a:r>
              <a:rPr lang="fr-FR" dirty="0" smtClean="0"/>
              <a:t>Tentative </a:t>
            </a:r>
            <a:r>
              <a:rPr lang="fr-FR" dirty="0"/>
              <a:t>de transfert </a:t>
            </a:r>
            <a:r>
              <a:rPr lang="fr-FR" dirty="0" smtClean="0"/>
              <a:t>de </a:t>
            </a:r>
            <a:r>
              <a:rPr lang="fr-FR" dirty="0"/>
              <a:t>valeurs institutionnelles axées autour de la rencontre efficiente de missions sociétales : l'institution résidentielle prioritairement au service des jeunes qui en ont le plus </a:t>
            </a:r>
            <a:r>
              <a:rPr lang="fr-FR" dirty="0" smtClean="0"/>
              <a:t>besoin </a:t>
            </a:r>
            <a:r>
              <a:rPr lang="fr-FR" dirty="0"/>
              <a:t>- Évolution/conversion du paradigme institutionnel (initiée il y a 4 ans</a:t>
            </a:r>
            <a:r>
              <a:rPr lang="fr-FR" dirty="0" smtClean="0"/>
              <a:t>)</a:t>
            </a:r>
          </a:p>
          <a:p>
            <a:pPr marL="0" indent="0">
              <a:buNone/>
            </a:pPr>
            <a:endParaRPr lang="fr-FR" dirty="0" smtClean="0"/>
          </a:p>
          <a:p>
            <a:r>
              <a:rPr lang="fr-FR" dirty="0"/>
              <a:t>Vision humaniste de l'accueil et de l'hébergement : </a:t>
            </a:r>
            <a:r>
              <a:rPr lang="fr-FR" dirty="0" smtClean="0"/>
              <a:t>donner </a:t>
            </a:r>
            <a:r>
              <a:rPr lang="fr-FR" dirty="0"/>
              <a:t>davantage de place au discours du jeune, être attentif à </a:t>
            </a:r>
            <a:r>
              <a:rPr lang="fr-FR" dirty="0" smtClean="0"/>
              <a:t>son accueil, à SES </a:t>
            </a:r>
            <a:r>
              <a:rPr lang="fr-FR" dirty="0"/>
              <a:t>besoins, mais aussi à ses envies </a:t>
            </a:r>
            <a:r>
              <a:rPr lang="fr-FR" dirty="0" smtClean="0"/>
              <a:t>(sortir </a:t>
            </a:r>
            <a:r>
              <a:rPr lang="fr-FR" dirty="0"/>
              <a:t>du « je sais ce qui est bon pour toi </a:t>
            </a:r>
            <a:r>
              <a:rPr lang="fr-FR" dirty="0" smtClean="0"/>
              <a:t>»)</a:t>
            </a:r>
          </a:p>
          <a:p>
            <a:pPr marL="0" indent="0">
              <a:buNone/>
            </a:pPr>
            <a:endParaRPr lang="fr-FR" dirty="0" smtClean="0"/>
          </a:p>
          <a:p>
            <a:r>
              <a:rPr lang="fr-FR" dirty="0"/>
              <a:t>Démarche volontariste au service d'une tentative de (</a:t>
            </a:r>
            <a:r>
              <a:rPr lang="fr-FR" dirty="0" err="1" smtClean="0"/>
              <a:t>re</a:t>
            </a:r>
            <a:r>
              <a:rPr lang="fr-FR" dirty="0"/>
              <a:t>)subjectivation - Recherche d'impact sur les processus de </a:t>
            </a:r>
            <a:r>
              <a:rPr lang="fr-FR" dirty="0" smtClean="0"/>
              <a:t>symbolisation</a:t>
            </a:r>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3248077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BE" b="1" dirty="0"/>
              <a:t>Genèse du projet « La Cour carrée » et réflexions en chemin… </a:t>
            </a:r>
            <a:r>
              <a:rPr lang="fr-BE" b="1" dirty="0" smtClean="0"/>
              <a:t>(2/2</a:t>
            </a:r>
            <a:r>
              <a:rPr lang="fr-BE" b="1" dirty="0"/>
              <a:t>)</a:t>
            </a:r>
            <a:endParaRPr lang="fr-BE" dirty="0"/>
          </a:p>
        </p:txBody>
      </p:sp>
      <p:sp>
        <p:nvSpPr>
          <p:cNvPr id="3" name="Espace réservé du contenu 2"/>
          <p:cNvSpPr>
            <a:spLocks noGrp="1"/>
          </p:cNvSpPr>
          <p:nvPr>
            <p:ph idx="1"/>
          </p:nvPr>
        </p:nvSpPr>
        <p:spPr>
          <a:xfrm>
            <a:off x="2589212" y="2274916"/>
            <a:ext cx="8915400" cy="3777622"/>
          </a:xfrm>
        </p:spPr>
        <p:txBody>
          <a:bodyPr>
            <a:normAutofit fontScale="92500" lnSpcReduction="20000"/>
          </a:bodyPr>
          <a:lstStyle/>
          <a:p>
            <a:r>
              <a:rPr lang="fr-FR" dirty="0"/>
              <a:t>Relecture du parcours d'un "jeune tout-venant" (aléas selon la période, en lien avec le modèle de développement de l'enfant de Winnicott)</a:t>
            </a:r>
          </a:p>
          <a:p>
            <a:r>
              <a:rPr lang="fr-FR" dirty="0"/>
              <a:t>Importance, de plus en plus signifiante, accordée, à la fonction </a:t>
            </a:r>
            <a:r>
              <a:rPr lang="fr-FR" dirty="0" err="1"/>
              <a:t>phorique</a:t>
            </a:r>
            <a:r>
              <a:rPr lang="fr-FR" dirty="0"/>
              <a:t>, dans toutes ses expressions (jeunes - professionnels) </a:t>
            </a:r>
          </a:p>
          <a:p>
            <a:r>
              <a:rPr lang="fr-FR" dirty="0"/>
              <a:t>Dépassement des "bonnes intentions" humanistes, d'une vision sociétale idéalisée – Nécessité de faire preuve d’un certain pragmatisme, au-delà des idéaux cliniques</a:t>
            </a:r>
          </a:p>
          <a:p>
            <a:r>
              <a:rPr lang="fr-FR" dirty="0"/>
              <a:t>Evolution pragmatique de la démarche de formation, pour préparer les phases ultérieures (« portage », sécurisation =&gt; professionnels porteurs de signes =&gt; mise en </a:t>
            </a:r>
            <a:r>
              <a:rPr lang="fr-FR" dirty="0" smtClean="0"/>
              <a:t>résonance)</a:t>
            </a:r>
            <a:endParaRPr lang="fr-FR" dirty="0"/>
          </a:p>
          <a:p>
            <a:r>
              <a:rPr lang="fr-FR" dirty="0"/>
              <a:t>Nécessité de la mise en place d’une </a:t>
            </a:r>
            <a:r>
              <a:rPr lang="fr-FR" dirty="0" smtClean="0"/>
              <a:t>confiance de base, </a:t>
            </a:r>
            <a:r>
              <a:rPr lang="fr-FR" dirty="0"/>
              <a:t>à travers, notamment, un intérêt porté sur la « souffrance » des professionnels - logique d'isomorphisme pour ancrer les « idéaux » / points d’ancrage humanistes (authenticité, considération positive inconditionnelle et empathie</a:t>
            </a:r>
            <a:r>
              <a:rPr lang="fr-FR" dirty="0" smtClean="0"/>
              <a:t>)</a:t>
            </a:r>
            <a:endParaRPr lang="fr-BE"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71646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4" y="2328219"/>
            <a:ext cx="8911687" cy="1280890"/>
          </a:xfrm>
        </p:spPr>
        <p:txBody>
          <a:bodyPr/>
          <a:lstStyle/>
          <a:p>
            <a:pPr algn="ctr"/>
            <a:r>
              <a:rPr lang="fr-BE" b="1" dirty="0"/>
              <a:t>Genèse du projet « La Cour carrée » </a:t>
            </a:r>
            <a:r>
              <a:rPr lang="fr-BE" b="1" dirty="0" smtClean="0"/>
              <a:t>: premiers éléments de cadre</a:t>
            </a:r>
            <a:endParaRPr lang="fr-BE"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10199423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BE" b="1" dirty="0" smtClean="0"/>
              <a:t>Premiers </a:t>
            </a:r>
            <a:r>
              <a:rPr lang="fr-BE" b="1" dirty="0"/>
              <a:t>éléments de cadre</a:t>
            </a:r>
            <a:endParaRPr lang="fr-BE" dirty="0"/>
          </a:p>
        </p:txBody>
      </p:sp>
      <p:sp>
        <p:nvSpPr>
          <p:cNvPr id="3" name="Espace réservé du contenu 2"/>
          <p:cNvSpPr>
            <a:spLocks noGrp="1"/>
          </p:cNvSpPr>
          <p:nvPr>
            <p:ph idx="1"/>
          </p:nvPr>
        </p:nvSpPr>
        <p:spPr>
          <a:xfrm>
            <a:off x="2589212" y="2133599"/>
            <a:ext cx="8915400" cy="4300451"/>
          </a:xfrm>
        </p:spPr>
        <p:txBody>
          <a:bodyPr>
            <a:normAutofit/>
          </a:bodyPr>
          <a:lstStyle/>
          <a:p>
            <a:pPr marL="0" indent="0">
              <a:buNone/>
            </a:pPr>
            <a:r>
              <a:rPr lang="fr-FR" dirty="0"/>
              <a:t>Construction d'un projet de service en lien avec </a:t>
            </a:r>
            <a:r>
              <a:rPr lang="fr-FR" dirty="0" smtClean="0"/>
              <a:t>l'évolution </a:t>
            </a:r>
            <a:r>
              <a:rPr lang="fr-FR" dirty="0"/>
              <a:t>du modèle institutionnel </a:t>
            </a:r>
            <a:r>
              <a:rPr lang="fr-FR" dirty="0" smtClean="0"/>
              <a:t>: nouveau </a:t>
            </a:r>
            <a:r>
              <a:rPr lang="fr-FR" dirty="0"/>
              <a:t>paradigme, centré sur la rencontre des besoins du jeune dans une logique de parcours de soins (mise en lien avec </a:t>
            </a:r>
            <a:r>
              <a:rPr lang="fr-FR" dirty="0" smtClean="0"/>
              <a:t>la </a:t>
            </a:r>
            <a:r>
              <a:rPr lang="fr-FR" dirty="0"/>
              <a:t>construction </a:t>
            </a:r>
            <a:r>
              <a:rPr lang="fr-FR" dirty="0" smtClean="0"/>
              <a:t>du Contrat </a:t>
            </a:r>
            <a:r>
              <a:rPr lang="fr-FR" dirty="0"/>
              <a:t>d'objectifs </a:t>
            </a:r>
            <a:r>
              <a:rPr lang="fr-FR" dirty="0" smtClean="0"/>
              <a:t>2022-2027 versus Plan d'amélioration 2020-2025)</a:t>
            </a:r>
          </a:p>
          <a:p>
            <a:pPr marL="0" indent="0">
              <a:buNone/>
            </a:pPr>
            <a:endParaRPr lang="fr-FR" dirty="0"/>
          </a:p>
          <a:p>
            <a:r>
              <a:rPr lang="fr-FR" dirty="0"/>
              <a:t>Relecture du parcours d'un "jeune tout-venant" (aléas selon la période, en lien avec le modèle de développement de l'enfant de Winnicott) </a:t>
            </a:r>
            <a:r>
              <a:rPr lang="fr-FR" dirty="0">
                <a:sym typeface="Wingdings" panose="05000000000000000000" pitchFamily="2" charset="2"/>
              </a:rPr>
              <a:t> Ajustement progressif des pratiques en cours via enseignements tirés des expériences de </a:t>
            </a:r>
            <a:r>
              <a:rPr lang="fr-FR" dirty="0" smtClean="0">
                <a:sym typeface="Wingdings" panose="05000000000000000000" pitchFamily="2" charset="2"/>
              </a:rPr>
              <a:t>terrain</a:t>
            </a:r>
          </a:p>
          <a:p>
            <a:pPr marL="0" indent="0">
              <a:buNone/>
            </a:pPr>
            <a:endParaRPr lang="fr-FR" dirty="0"/>
          </a:p>
          <a:p>
            <a:r>
              <a:rPr lang="fr-FR" dirty="0" smtClean="0"/>
              <a:t>Construction </a:t>
            </a:r>
            <a:r>
              <a:rPr lang="fr-FR" dirty="0"/>
              <a:t>d'un certain nombre d'invariants de cadre articulés à l'exercice de la </a:t>
            </a:r>
            <a:r>
              <a:rPr lang="fr-FR" dirty="0" smtClean="0"/>
              <a:t>clinique</a:t>
            </a:r>
            <a:endParaRPr lang="fr-BE"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1975054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89212" y="329899"/>
            <a:ext cx="8911687" cy="1280890"/>
          </a:xfrm>
        </p:spPr>
        <p:txBody>
          <a:bodyPr>
            <a:normAutofit/>
          </a:bodyPr>
          <a:lstStyle/>
          <a:p>
            <a:pPr algn="ctr"/>
            <a:r>
              <a:rPr lang="fr-FR" sz="2400" b="1" dirty="0"/>
              <a:t>Construction d'un certain nombre d'invariants de cadre articulés à l'exercice de la </a:t>
            </a:r>
            <a:r>
              <a:rPr lang="fr-FR" sz="2400" b="1" dirty="0" smtClean="0"/>
              <a:t>clinique (1/2)</a:t>
            </a:r>
            <a:endParaRPr lang="fr-BE" sz="2400" b="1" dirty="0"/>
          </a:p>
        </p:txBody>
      </p:sp>
      <p:sp>
        <p:nvSpPr>
          <p:cNvPr id="3" name="Espace réservé du contenu 2"/>
          <p:cNvSpPr>
            <a:spLocks noGrp="1"/>
          </p:cNvSpPr>
          <p:nvPr>
            <p:ph idx="1"/>
          </p:nvPr>
        </p:nvSpPr>
        <p:spPr>
          <a:xfrm>
            <a:off x="2589212" y="1246909"/>
            <a:ext cx="8915400" cy="5486399"/>
          </a:xfrm>
        </p:spPr>
        <p:txBody>
          <a:bodyPr>
            <a:normAutofit/>
          </a:bodyPr>
          <a:lstStyle/>
          <a:p>
            <a:r>
              <a:rPr lang="fr-FR" dirty="0" smtClean="0"/>
              <a:t>Logique </a:t>
            </a:r>
            <a:r>
              <a:rPr lang="fr-FR" dirty="0"/>
              <a:t>d'organisation des </a:t>
            </a:r>
            <a:r>
              <a:rPr lang="fr-FR" dirty="0" smtClean="0"/>
              <a:t>horaires (structuration du temps et causalité logique)</a:t>
            </a:r>
          </a:p>
          <a:p>
            <a:r>
              <a:rPr lang="fr-FR" dirty="0" smtClean="0"/>
              <a:t>Dialectisation, dans le quotidien : chef </a:t>
            </a:r>
            <a:r>
              <a:rPr lang="fr-FR" dirty="0"/>
              <a:t>de service </a:t>
            </a:r>
            <a:r>
              <a:rPr lang="fr-FR" dirty="0" smtClean="0"/>
              <a:t>versus </a:t>
            </a:r>
            <a:r>
              <a:rPr lang="fr-FR" dirty="0"/>
              <a:t>coordinateur </a:t>
            </a:r>
            <a:r>
              <a:rPr lang="fr-FR" dirty="0" smtClean="0"/>
              <a:t>thérapeutique (métaphorisation « méta » entre points de repères (indispensables !) et « espaces de jeu » pour rejouer la problématique de chacun) – Une clinique sans cadre est une hérésie</a:t>
            </a:r>
          </a:p>
          <a:p>
            <a:r>
              <a:rPr lang="fr-FR" dirty="0"/>
              <a:t>M</a:t>
            </a:r>
            <a:r>
              <a:rPr lang="fr-FR" dirty="0" smtClean="0"/>
              <a:t>ise </a:t>
            </a:r>
            <a:r>
              <a:rPr lang="fr-FR" dirty="0"/>
              <a:t>en place d'ateliers/projets porteurs de sens en fonction des besoins/désirs du </a:t>
            </a:r>
            <a:r>
              <a:rPr lang="fr-FR" dirty="0" smtClean="0"/>
              <a:t>jeune</a:t>
            </a:r>
          </a:p>
          <a:p>
            <a:r>
              <a:rPr lang="fr-FR" dirty="0" smtClean="0"/>
              <a:t>Différenciation jour-nuit</a:t>
            </a:r>
          </a:p>
          <a:p>
            <a:r>
              <a:rPr lang="fr-FR" dirty="0"/>
              <a:t>L</a:t>
            </a:r>
            <a:r>
              <a:rPr lang="fr-FR" dirty="0" smtClean="0"/>
              <a:t>ogiques </a:t>
            </a:r>
            <a:r>
              <a:rPr lang="fr-FR" dirty="0"/>
              <a:t>de coopération </a:t>
            </a:r>
            <a:r>
              <a:rPr lang="fr-FR" dirty="0" smtClean="0"/>
              <a:t>intra-institutionnelle</a:t>
            </a:r>
          </a:p>
          <a:p>
            <a:r>
              <a:rPr lang="fr-FR" dirty="0"/>
              <a:t>R</a:t>
            </a:r>
            <a:r>
              <a:rPr lang="fr-FR" dirty="0" smtClean="0"/>
              <a:t>éunions </a:t>
            </a:r>
            <a:r>
              <a:rPr lang="fr-FR" dirty="0"/>
              <a:t>stimulant l'interdisciplinaire, au-delà du </a:t>
            </a:r>
            <a:r>
              <a:rPr lang="fr-FR" dirty="0" smtClean="0"/>
              <a:t>pluridisciplinaire</a:t>
            </a:r>
          </a:p>
          <a:p>
            <a:r>
              <a:rPr lang="fr-FR" dirty="0" smtClean="0"/>
              <a:t>Accent </a:t>
            </a:r>
            <a:r>
              <a:rPr lang="fr-FR" dirty="0"/>
              <a:t>mis sur la mémoire de parcours </a:t>
            </a:r>
            <a:r>
              <a:rPr lang="fr-FR" dirty="0" smtClean="0"/>
              <a:t>(importance accordée à la réalisation des bilans</a:t>
            </a:r>
            <a:r>
              <a:rPr lang="fr-FR" dirty="0"/>
              <a:t>, informatisation des processus au service de la cohérence du </a:t>
            </a:r>
            <a:r>
              <a:rPr lang="fr-FR" dirty="0" smtClean="0"/>
              <a:t>parcours)</a:t>
            </a:r>
          </a:p>
          <a:p>
            <a:r>
              <a:rPr lang="fr-FR" dirty="0"/>
              <a:t>P</a:t>
            </a:r>
            <a:r>
              <a:rPr lang="fr-FR" dirty="0" smtClean="0"/>
              <a:t>rojet </a:t>
            </a:r>
            <a:r>
              <a:rPr lang="fr-FR" dirty="0"/>
              <a:t>d'accompagnement impliquant le jeune, les familles et les </a:t>
            </a:r>
            <a:r>
              <a:rPr lang="fr-FR" dirty="0" smtClean="0"/>
              <a:t>partenaires</a:t>
            </a:r>
          </a:p>
          <a:p>
            <a:endParaRPr lang="fr-FR"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1355057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400" b="1" dirty="0"/>
              <a:t>Construction d'un certain nombre d'invariants de cadre articulés à l'exercice de la clinique </a:t>
            </a:r>
            <a:r>
              <a:rPr lang="fr-FR" sz="2400" b="1" dirty="0" smtClean="0"/>
              <a:t>(2/2</a:t>
            </a:r>
            <a:r>
              <a:rPr lang="fr-FR" sz="2400" b="1" dirty="0"/>
              <a:t>)</a:t>
            </a:r>
            <a:endParaRPr lang="fr-BE" sz="2400" dirty="0"/>
          </a:p>
        </p:txBody>
      </p:sp>
      <p:sp>
        <p:nvSpPr>
          <p:cNvPr id="3" name="Espace réservé du contenu 2"/>
          <p:cNvSpPr>
            <a:spLocks noGrp="1"/>
          </p:cNvSpPr>
          <p:nvPr>
            <p:ph idx="1"/>
          </p:nvPr>
        </p:nvSpPr>
        <p:spPr>
          <a:xfrm>
            <a:off x="2589212" y="1745673"/>
            <a:ext cx="8915400" cy="4871258"/>
          </a:xfrm>
        </p:spPr>
        <p:txBody>
          <a:bodyPr>
            <a:normAutofit fontScale="77500" lnSpcReduction="20000"/>
          </a:bodyPr>
          <a:lstStyle/>
          <a:p>
            <a:r>
              <a:rPr lang="fr-FR" dirty="0" smtClean="0"/>
              <a:t>Accueil du jeune (démarche humaniste </a:t>
            </a:r>
            <a:r>
              <a:rPr lang="fr-FR" dirty="0" smtClean="0">
                <a:sym typeface="Wingdings" panose="05000000000000000000" pitchFamily="2" charset="2"/>
              </a:rPr>
              <a:t> </a:t>
            </a:r>
            <a:r>
              <a:rPr lang="fr-FR" b="1" dirty="0" smtClean="0">
                <a:sym typeface="Wingdings" panose="05000000000000000000" pitchFamily="2" charset="2"/>
              </a:rPr>
              <a:t>accueil de la souffrance du jeune</a:t>
            </a:r>
            <a:r>
              <a:rPr lang="fr-FR" dirty="0" smtClean="0">
                <a:sym typeface="Wingdings" panose="05000000000000000000" pitchFamily="2" charset="2"/>
              </a:rPr>
              <a:t> ≠ jeune incasable (avec son « casier judiciaire implicite »)</a:t>
            </a:r>
            <a:endParaRPr lang="fr-FR" dirty="0" smtClean="0"/>
          </a:p>
          <a:p>
            <a:r>
              <a:rPr lang="fr-FR" dirty="0" smtClean="0"/>
              <a:t>Logique </a:t>
            </a:r>
            <a:r>
              <a:rPr lang="fr-FR" dirty="0"/>
              <a:t>d'ateliers – Réunions hebdomadaire des jeunes</a:t>
            </a:r>
          </a:p>
          <a:p>
            <a:r>
              <a:rPr lang="fr-FR" dirty="0"/>
              <a:t>Cadrage d'une journée-type autour d'invariants structurants</a:t>
            </a:r>
          </a:p>
          <a:p>
            <a:r>
              <a:rPr lang="fr-FR" dirty="0"/>
              <a:t>Aménagements des lieux pour permettre une circulation signifiante et une sécurisation des espaces</a:t>
            </a:r>
          </a:p>
          <a:p>
            <a:r>
              <a:rPr lang="fr-FR" dirty="0"/>
              <a:t>Négociation </a:t>
            </a:r>
            <a:r>
              <a:rPr lang="fr-FR" dirty="0" err="1"/>
              <a:t>collectivisante</a:t>
            </a:r>
            <a:r>
              <a:rPr lang="fr-FR" dirty="0"/>
              <a:t> de la notion de séparation &lt;=&gt; référence collective...</a:t>
            </a:r>
          </a:p>
          <a:p>
            <a:r>
              <a:rPr lang="fr-FR" dirty="0"/>
              <a:t>Engagement de profils </a:t>
            </a:r>
            <a:r>
              <a:rPr lang="fr-FR" dirty="0" smtClean="0"/>
              <a:t>d’intervenant à </a:t>
            </a:r>
            <a:r>
              <a:rPr lang="fr-FR" dirty="0"/>
              <a:t>même d'incarner </a:t>
            </a:r>
            <a:r>
              <a:rPr lang="fr-FR" dirty="0" smtClean="0"/>
              <a:t>trois fonctions fondamentales identifiées sur le plan th</a:t>
            </a:r>
            <a:r>
              <a:rPr lang="fr-FR" dirty="0"/>
              <a:t>é</a:t>
            </a:r>
            <a:r>
              <a:rPr lang="fr-FR" dirty="0" smtClean="0"/>
              <a:t>orique </a:t>
            </a:r>
            <a:r>
              <a:rPr lang="fr-FR" dirty="0"/>
              <a:t>(contenance, </a:t>
            </a:r>
            <a:r>
              <a:rPr lang="fr-FR" dirty="0" smtClean="0"/>
              <a:t>séparation et </a:t>
            </a:r>
            <a:r>
              <a:rPr lang="fr-FR" dirty="0"/>
              <a:t>subjectivation) et porteurs de valeurs fortes</a:t>
            </a:r>
          </a:p>
          <a:p>
            <a:r>
              <a:rPr lang="fr-FR" dirty="0"/>
              <a:t>Partenariat </a:t>
            </a:r>
            <a:r>
              <a:rPr lang="fr-FR" dirty="0" smtClean="0"/>
              <a:t>exigé </a:t>
            </a:r>
            <a:r>
              <a:rPr lang="fr-FR" dirty="0"/>
              <a:t>d’emblée et au cours du parcours </a:t>
            </a:r>
            <a:r>
              <a:rPr lang="fr-FR" dirty="0" smtClean="0"/>
              <a:t>avec le référent ASE (temps </a:t>
            </a:r>
            <a:r>
              <a:rPr lang="fr-FR" dirty="0"/>
              <a:t>d’évaluation planifiés) – passage ≠ répit, temps d’élaboration au service de la continuité/reprise du </a:t>
            </a:r>
            <a:r>
              <a:rPr lang="fr-FR" dirty="0" smtClean="0"/>
              <a:t>parcours</a:t>
            </a:r>
          </a:p>
          <a:p>
            <a:r>
              <a:rPr lang="fr-FR" dirty="0" smtClean="0"/>
              <a:t>Coopération soutenue </a:t>
            </a:r>
            <a:r>
              <a:rPr lang="fr-FR" dirty="0"/>
              <a:t>avec la direction de l’ASE </a:t>
            </a:r>
            <a:r>
              <a:rPr lang="fr-FR" dirty="0" smtClean="0"/>
              <a:t>Nord</a:t>
            </a:r>
          </a:p>
          <a:p>
            <a:r>
              <a:rPr lang="fr-FR" dirty="0" smtClean="0"/>
              <a:t>Rappel au référent ASE de sa responsabilité en matière d’orientation (Cour carrée : facilitateur, dans des conditions construites « a priori » pour y parvenir)</a:t>
            </a:r>
          </a:p>
          <a:p>
            <a:r>
              <a:rPr lang="fr-FR" dirty="0" smtClean="0"/>
              <a:t>Partenariat permanent avec la direction de l’ASE Nord et ses dispositifs intermédiaires</a:t>
            </a:r>
            <a:endParaRPr lang="fr-FR" dirty="0"/>
          </a:p>
          <a:p>
            <a:r>
              <a:rPr lang="fr-FR" dirty="0"/>
              <a:t>Dossier d’admission devant obéir à un certain nombre d’attendus (pouvant être révisés selon l’évolution </a:t>
            </a:r>
            <a:r>
              <a:rPr lang="fr-FR" dirty="0" smtClean="0"/>
              <a:t>des enseignements </a:t>
            </a:r>
            <a:r>
              <a:rPr lang="fr-FR" dirty="0"/>
              <a:t>du dispositif) </a:t>
            </a:r>
            <a:endParaRPr lang="fr-FR" dirty="0" smtClean="0"/>
          </a:p>
          <a:p>
            <a:r>
              <a:rPr lang="fr-FR" dirty="0" smtClean="0"/>
              <a:t>…</a:t>
            </a:r>
            <a:endParaRPr lang="fr-FR" dirty="0"/>
          </a:p>
          <a:p>
            <a:endParaRPr lang="fr-BE"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389525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BE" b="1" dirty="0" smtClean="0"/>
              <a:t>Mais aussi…</a:t>
            </a:r>
            <a:endParaRPr lang="fr-BE" b="1" dirty="0"/>
          </a:p>
        </p:txBody>
      </p:sp>
      <p:sp>
        <p:nvSpPr>
          <p:cNvPr id="3" name="Espace réservé du contenu 2"/>
          <p:cNvSpPr>
            <a:spLocks noGrp="1"/>
          </p:cNvSpPr>
          <p:nvPr>
            <p:ph idx="1"/>
          </p:nvPr>
        </p:nvSpPr>
        <p:spPr>
          <a:xfrm>
            <a:off x="2589212" y="1684711"/>
            <a:ext cx="8915400" cy="4433455"/>
          </a:xfrm>
        </p:spPr>
        <p:txBody>
          <a:bodyPr>
            <a:normAutofit fontScale="92500" lnSpcReduction="20000"/>
          </a:bodyPr>
          <a:lstStyle/>
          <a:p>
            <a:r>
              <a:rPr lang="fr-FR" dirty="0"/>
              <a:t>Tolérer les phases transitionnelles dans l'évolution des dispositifs institutionnels (</a:t>
            </a:r>
            <a:r>
              <a:rPr lang="fr-FR" dirty="0" smtClean="0"/>
              <a:t>phases bruyantes autour des manifestations comportementales des jeunes, </a:t>
            </a:r>
            <a:r>
              <a:rPr lang="fr-FR" dirty="0"/>
              <a:t>qui mettent à mal les convictions et testent la cohérence/solidité du </a:t>
            </a:r>
            <a:r>
              <a:rPr lang="fr-FR" dirty="0" smtClean="0"/>
              <a:t>cadre </a:t>
            </a:r>
            <a:r>
              <a:rPr lang="fr-FR" dirty="0" smtClean="0">
                <a:sym typeface="Wingdings" panose="05000000000000000000" pitchFamily="2" charset="2"/>
              </a:rPr>
              <a:t> en lien avec la notion de clivage</a:t>
            </a:r>
            <a:r>
              <a:rPr lang="fr-FR" dirty="0" smtClean="0"/>
              <a:t>) </a:t>
            </a:r>
            <a:r>
              <a:rPr lang="fr-FR" dirty="0" smtClean="0">
                <a:sym typeface="Wingdings" panose="05000000000000000000" pitchFamily="2" charset="2"/>
              </a:rPr>
              <a:t></a:t>
            </a:r>
            <a:r>
              <a:rPr lang="fr-FR" dirty="0" smtClean="0"/>
              <a:t> processus </a:t>
            </a:r>
            <a:r>
              <a:rPr lang="fr-FR" dirty="0" err="1" smtClean="0"/>
              <a:t>isomorphique</a:t>
            </a:r>
            <a:r>
              <a:rPr lang="fr-FR" dirty="0"/>
              <a:t> au vécu subjectif des </a:t>
            </a:r>
            <a:r>
              <a:rPr lang="fr-FR" dirty="0" smtClean="0"/>
              <a:t>jeunes </a:t>
            </a:r>
            <a:r>
              <a:rPr lang="fr-FR" dirty="0" smtClean="0">
                <a:sym typeface="Wingdings" panose="05000000000000000000" pitchFamily="2" charset="2"/>
              </a:rPr>
              <a:t> Ne pas vouloir tout maîtriser  « Les économies de l’agir » (</a:t>
            </a:r>
            <a:r>
              <a:rPr lang="fr-FR" dirty="0" smtClean="0">
                <a:sym typeface="Wingdings" panose="05000000000000000000" pitchFamily="2" charset="2"/>
              </a:rPr>
              <a:t>Pinel, 2007</a:t>
            </a:r>
            <a:r>
              <a:rPr lang="fr-FR" dirty="0" smtClean="0">
                <a:sym typeface="Wingdings" panose="05000000000000000000" pitchFamily="2" charset="2"/>
              </a:rPr>
              <a:t>), comme « tentative de… » en l’absence de possibilité de symbolisation (redéploiement, via des médiations de terrain, porteuses de sens)</a:t>
            </a:r>
            <a:endParaRPr lang="fr-FR" dirty="0" smtClean="0"/>
          </a:p>
          <a:p>
            <a:endParaRPr lang="fr-FR" dirty="0" smtClean="0"/>
          </a:p>
          <a:p>
            <a:r>
              <a:rPr lang="fr-FR" b="1" dirty="0" smtClean="0"/>
              <a:t>« Tendre vers » </a:t>
            </a:r>
            <a:r>
              <a:rPr lang="fr-FR" dirty="0" smtClean="0"/>
              <a:t>la construction de constellations transférentielles en réunion interdisciplinaire (reconnexion aux logiques de sens – via résonance des transferts-contre-transferts) : nécessite de mettre, avant tout, l’accent sur la sécurisation des pratiques (fonctions </a:t>
            </a:r>
            <a:r>
              <a:rPr lang="fr-FR" b="1" dirty="0" err="1" smtClean="0"/>
              <a:t>phorique</a:t>
            </a:r>
            <a:r>
              <a:rPr lang="fr-FR" dirty="0" smtClean="0"/>
              <a:t> – cf. supra </a:t>
            </a:r>
            <a:r>
              <a:rPr lang="fr-FR" dirty="0" smtClean="0">
                <a:sym typeface="Wingdings" panose="05000000000000000000" pitchFamily="2" charset="2"/>
              </a:rPr>
              <a:t> sémaphorique  métaphorique)</a:t>
            </a:r>
            <a:endParaRPr lang="fr-FR" dirty="0" smtClean="0"/>
          </a:p>
          <a:p>
            <a:pPr marL="0" indent="0">
              <a:buNone/>
            </a:pPr>
            <a:endParaRPr lang="fr-FR" dirty="0" smtClean="0"/>
          </a:p>
          <a:p>
            <a:r>
              <a:rPr lang="fr-FR" dirty="0"/>
              <a:t>Oser réinterroger toutes les pratiques (lieu unique qui répond aux besoins transitoires </a:t>
            </a:r>
            <a:r>
              <a:rPr lang="fr-FR" dirty="0" smtClean="0"/>
              <a:t>d'observation/réorientation versus </a:t>
            </a:r>
            <a:r>
              <a:rPr lang="fr-FR" dirty="0"/>
              <a:t>dilution </a:t>
            </a:r>
            <a:r>
              <a:rPr lang="fr-FR" dirty="0" smtClean="0"/>
              <a:t>intra-institutionnelle </a:t>
            </a:r>
            <a:r>
              <a:rPr lang="fr-FR" dirty="0"/>
              <a:t>analogique à la diffraction des </a:t>
            </a:r>
            <a:r>
              <a:rPr lang="fr-FR" dirty="0" smtClean="0"/>
              <a:t>transferts versus </a:t>
            </a:r>
            <a:r>
              <a:rPr lang="fr-FR" dirty="0"/>
              <a:t>dispositif mixte </a:t>
            </a:r>
            <a:r>
              <a:rPr lang="fr-FR" dirty="0" smtClean="0"/>
              <a:t>?)</a:t>
            </a:r>
          </a:p>
          <a:p>
            <a:pPr lvl="1"/>
            <a:r>
              <a:rPr lang="fr-FR" i="1" dirty="0" smtClean="0"/>
              <a:t>« Soigner </a:t>
            </a:r>
            <a:r>
              <a:rPr lang="fr-FR" i="1" dirty="0"/>
              <a:t>les </a:t>
            </a:r>
            <a:r>
              <a:rPr lang="fr-FR" i="1" dirty="0" smtClean="0"/>
              <a:t>gens </a:t>
            </a:r>
            <a:r>
              <a:rPr lang="fr-FR" i="1" dirty="0"/>
              <a:t>sans soigner l'hôpital, c'est de </a:t>
            </a:r>
            <a:r>
              <a:rPr lang="fr-FR" i="1" dirty="0" smtClean="0"/>
              <a:t>l’imposture »</a:t>
            </a:r>
            <a:r>
              <a:rPr lang="fr-FR" dirty="0" smtClean="0"/>
              <a:t> </a:t>
            </a:r>
            <a:r>
              <a:rPr lang="fr-FR" dirty="0"/>
              <a:t>(Oury</a:t>
            </a:r>
            <a:r>
              <a:rPr lang="fr-FR" dirty="0" smtClean="0"/>
              <a:t>)</a:t>
            </a:r>
          </a:p>
          <a:p>
            <a:pPr lvl="1"/>
            <a:endParaRPr lang="fr-FR" dirty="0"/>
          </a:p>
          <a:p>
            <a:pPr lvl="1"/>
            <a:endParaRPr lang="fr-BE"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3309758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34735" y="2403034"/>
            <a:ext cx="8911687" cy="1280890"/>
          </a:xfrm>
        </p:spPr>
        <p:txBody>
          <a:bodyPr>
            <a:normAutofit fontScale="90000"/>
          </a:bodyPr>
          <a:lstStyle/>
          <a:p>
            <a:pPr algn="ctr"/>
            <a:r>
              <a:rPr lang="fr-FR" b="1" dirty="0"/>
              <a:t>Premières observations / premiers leviers / premiers freins</a:t>
            </a:r>
            <a:br>
              <a:rPr lang="fr-FR" b="1" dirty="0"/>
            </a:br>
            <a:endParaRPr lang="fr-BE"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20230651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BE" b="1" dirty="0" smtClean="0"/>
              <a:t>Premiers constats de terrain (-)</a:t>
            </a:r>
            <a:endParaRPr lang="fr-BE" b="1" dirty="0"/>
          </a:p>
        </p:txBody>
      </p:sp>
      <p:sp>
        <p:nvSpPr>
          <p:cNvPr id="3" name="Espace réservé du contenu 2"/>
          <p:cNvSpPr>
            <a:spLocks noGrp="1"/>
          </p:cNvSpPr>
          <p:nvPr>
            <p:ph idx="1"/>
          </p:nvPr>
        </p:nvSpPr>
        <p:spPr>
          <a:xfrm>
            <a:off x="2592925" y="1767839"/>
            <a:ext cx="8915400" cy="4574771"/>
          </a:xfrm>
        </p:spPr>
        <p:txBody>
          <a:bodyPr>
            <a:normAutofit fontScale="77500" lnSpcReduction="20000"/>
          </a:bodyPr>
          <a:lstStyle/>
          <a:p>
            <a:r>
              <a:rPr lang="fr-BE" b="1" dirty="0" smtClean="0"/>
              <a:t>Processus par paliers </a:t>
            </a:r>
            <a:r>
              <a:rPr lang="fr-BE" dirty="0" smtClean="0"/>
              <a:t>(+ et… -) : arrivée progressive des jeunes : sécurisation des intervenants, source d’observations… apports successifs : consolidation de certains aspects, auparavant peut-être un peu sous-investis, comme la fonction médicale… </a:t>
            </a:r>
            <a:r>
              <a:rPr lang="fr-BE" dirty="0" smtClean="0">
                <a:sym typeface="Wingdings" panose="05000000000000000000" pitchFamily="2" charset="2"/>
              </a:rPr>
              <a:t> capitalisation de l’expérience utile ; démission de plusieurs intervenants, malgré procédure de recrutement large et « pointue », sécurisation complète des lieux =&gt; palliatif : prolongation collective du temps d’observation, avant « rythme de croisière »…</a:t>
            </a:r>
            <a:endParaRPr lang="fr-BE" dirty="0" smtClean="0"/>
          </a:p>
          <a:p>
            <a:r>
              <a:rPr lang="fr-BE" b="1" dirty="0" smtClean="0"/>
              <a:t>Collaborations à géométrie variable avec les acteurs externes (référent ASE, au premier chef) </a:t>
            </a:r>
            <a:r>
              <a:rPr lang="fr-BE" dirty="0" smtClean="0">
                <a:sym typeface="Wingdings" panose="05000000000000000000" pitchFamily="2" charset="2"/>
              </a:rPr>
              <a:t> logique prédictive de l’après, investissement du jeune… Relances nécessaires…</a:t>
            </a:r>
          </a:p>
          <a:p>
            <a:r>
              <a:rPr lang="fr-BE" b="1" dirty="0" smtClean="0">
                <a:sym typeface="Wingdings" panose="05000000000000000000" pitchFamily="2" charset="2"/>
              </a:rPr>
              <a:t>Succession de référents tout au long du parcours </a:t>
            </a:r>
            <a:r>
              <a:rPr lang="fr-BE" dirty="0" smtClean="0">
                <a:sym typeface="Wingdings" panose="05000000000000000000" pitchFamily="2" charset="2"/>
              </a:rPr>
              <a:t>(fil rouge distendu, informations administratives qui ne suivent pas, RV médicaux, thérapeutiques…)</a:t>
            </a:r>
          </a:p>
          <a:p>
            <a:r>
              <a:rPr lang="fr-BE" b="1" dirty="0" smtClean="0"/>
              <a:t>Référents injoignables dans le cadre d’urgences à traiter</a:t>
            </a:r>
            <a:r>
              <a:rPr lang="fr-BE" dirty="0" smtClean="0"/>
              <a:t>…</a:t>
            </a:r>
          </a:p>
          <a:p>
            <a:r>
              <a:rPr lang="fr-BE" b="1" dirty="0" smtClean="0"/>
              <a:t>Suivis médicaux nécessitant une ré-impulsion massive </a:t>
            </a:r>
            <a:r>
              <a:rPr lang="fr-BE" dirty="0" smtClean="0"/>
              <a:t>(souvent au point mort…) (à lire en lien avec notre propre évolution institutionnelle ?)</a:t>
            </a:r>
          </a:p>
          <a:p>
            <a:r>
              <a:rPr lang="fr-BE" b="1" dirty="0" smtClean="0"/>
              <a:t>Accompagnement des familles uniquement à distance</a:t>
            </a:r>
            <a:r>
              <a:rPr lang="fr-BE" dirty="0" smtClean="0"/>
              <a:t> (distance des milieux de vie, difficulté d’intervenir à court terme)</a:t>
            </a:r>
          </a:p>
          <a:p>
            <a:r>
              <a:rPr lang="fr-BE" dirty="0" smtClean="0"/>
              <a:t>Difficulté au niveau de l’accompagnement préventif des rendez-vous thérapeutiques : </a:t>
            </a:r>
            <a:r>
              <a:rPr lang="fr-BE" b="1" dirty="0" smtClean="0"/>
              <a:t>manque de mémoire des dispositifs</a:t>
            </a:r>
            <a:r>
              <a:rPr lang="fr-BE" dirty="0" smtClean="0"/>
              <a:t>, de mises en sens de la symptomatologie…</a:t>
            </a:r>
          </a:p>
          <a:p>
            <a:r>
              <a:rPr lang="fr-BE" b="1" dirty="0" smtClean="0"/>
              <a:t>Demande de traitement du mal-être du jeune, de remobilisation du travail de soutien individuel (en face à face) </a:t>
            </a:r>
            <a:r>
              <a:rPr lang="fr-BE" dirty="0" smtClean="0"/>
              <a:t>par nombre de référents (position délicate dans le cadre d’un </a:t>
            </a:r>
            <a:r>
              <a:rPr lang="fr-BE" b="1" dirty="0" smtClean="0"/>
              <a:t>accompagnement de court terme </a:t>
            </a:r>
            <a:r>
              <a:rPr lang="fr-BE" dirty="0" smtClean="0">
                <a:sym typeface="Wingdings" panose="05000000000000000000" pitchFamily="2" charset="2"/>
              </a:rPr>
              <a:t> </a:t>
            </a:r>
            <a:r>
              <a:rPr lang="fr-BE" b="1" dirty="0" smtClean="0">
                <a:sym typeface="Wingdings" panose="05000000000000000000" pitchFamily="2" charset="2"/>
              </a:rPr>
              <a:t>construction longue de la relation de confiance, risque de dépôt massif de sa problématique par le jeune</a:t>
            </a:r>
            <a:r>
              <a:rPr lang="fr-BE" dirty="0" smtClean="0">
                <a:sym typeface="Wingdings" panose="05000000000000000000" pitchFamily="2" charset="2"/>
              </a:rPr>
              <a:t>, alors que la séparation est proche…)</a:t>
            </a:r>
            <a:endParaRPr lang="fr-BE"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99470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28059" y="2677354"/>
            <a:ext cx="9301738" cy="1280890"/>
          </a:xfrm>
        </p:spPr>
        <p:txBody>
          <a:bodyPr/>
          <a:lstStyle/>
          <a:p>
            <a:pPr algn="ctr"/>
            <a:r>
              <a:rPr lang="fr-BE" b="1" dirty="0">
                <a:latin typeface="Calibri" panose="020F0502020204030204" pitchFamily="34" charset="0"/>
                <a:cs typeface="Calibri" panose="020F0502020204030204" pitchFamily="34" charset="0"/>
              </a:rPr>
              <a:t>Premier essai de définition des jeunes dits « incasables »</a:t>
            </a:r>
            <a:endParaRPr lang="fr-BE"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35665974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BE" b="1" dirty="0"/>
              <a:t>Premiers constats de terrain </a:t>
            </a:r>
            <a:r>
              <a:rPr lang="fr-BE" b="1" dirty="0" smtClean="0"/>
              <a:t>(+)</a:t>
            </a:r>
            <a:endParaRPr lang="fr-BE" dirty="0"/>
          </a:p>
        </p:txBody>
      </p:sp>
      <p:sp>
        <p:nvSpPr>
          <p:cNvPr id="3" name="Espace réservé du contenu 2"/>
          <p:cNvSpPr>
            <a:spLocks noGrp="1"/>
          </p:cNvSpPr>
          <p:nvPr>
            <p:ph idx="1"/>
          </p:nvPr>
        </p:nvSpPr>
        <p:spPr/>
        <p:txBody>
          <a:bodyPr>
            <a:normAutofit fontScale="92500"/>
          </a:bodyPr>
          <a:lstStyle/>
          <a:p>
            <a:r>
              <a:rPr lang="fr-BE" b="1" dirty="0" smtClean="0"/>
              <a:t>Relais possible via responsables d’UT </a:t>
            </a:r>
            <a:r>
              <a:rPr lang="fr-BE" dirty="0" smtClean="0"/>
              <a:t>quand référent ASE injoignable ou difficilement mobilisable </a:t>
            </a:r>
          </a:p>
          <a:p>
            <a:r>
              <a:rPr lang="fr-BE" b="1" dirty="0" smtClean="0"/>
              <a:t>Suivi par les référents ASE des propositions dans l’intérêt du jeune</a:t>
            </a:r>
            <a:r>
              <a:rPr lang="fr-BE" dirty="0" smtClean="0"/>
              <a:t> (motivation présente)</a:t>
            </a:r>
          </a:p>
          <a:p>
            <a:r>
              <a:rPr lang="fr-BE" b="1" dirty="0" smtClean="0"/>
              <a:t>Très bons contacts avec le réseau thérapeutique </a:t>
            </a:r>
            <a:r>
              <a:rPr lang="fr-BE" dirty="0" smtClean="0"/>
              <a:t>(accueil, reconnaissance, planification des RV…) </a:t>
            </a:r>
            <a:r>
              <a:rPr lang="fr-BE" dirty="0" smtClean="0">
                <a:sym typeface="Wingdings" panose="05000000000000000000" pitchFamily="2" charset="2"/>
              </a:rPr>
              <a:t> évolution par rapport aux constats de recherches antérieures</a:t>
            </a:r>
          </a:p>
          <a:p>
            <a:r>
              <a:rPr lang="fr-BE" dirty="0" smtClean="0">
                <a:sym typeface="Wingdings" panose="05000000000000000000" pitchFamily="2" charset="2"/>
              </a:rPr>
              <a:t>Dans la majorité des situations, </a:t>
            </a:r>
            <a:r>
              <a:rPr lang="fr-BE" b="1" dirty="0" smtClean="0">
                <a:sym typeface="Wingdings" panose="05000000000000000000" pitchFamily="2" charset="2"/>
              </a:rPr>
              <a:t>ponctualité et légitimation des rencontres-bilans mensuelles </a:t>
            </a:r>
            <a:r>
              <a:rPr lang="fr-BE" dirty="0" smtClean="0">
                <a:sym typeface="Wingdings" panose="05000000000000000000" pitchFamily="2" charset="2"/>
              </a:rPr>
              <a:t>avec le référent ASE</a:t>
            </a:r>
          </a:p>
          <a:p>
            <a:r>
              <a:rPr lang="fr-BE" b="1" dirty="0" smtClean="0">
                <a:sym typeface="Wingdings" panose="05000000000000000000" pitchFamily="2" charset="2"/>
              </a:rPr>
              <a:t>Reconnaissance du cadre éducatif sécurisant, des ateliers intra/extra du projet </a:t>
            </a:r>
            <a:r>
              <a:rPr lang="fr-BE" dirty="0" smtClean="0">
                <a:sym typeface="Wingdings" panose="05000000000000000000" pitchFamily="2" charset="2"/>
              </a:rPr>
              <a:t> évolution constatée des compétences du jeune et de sa socialisation  Favorisation de sa réorientation future (plusieurs démarches en cours)</a:t>
            </a:r>
            <a:endParaRPr lang="fr-BE" dirty="0" smtClean="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30</a:t>
            </a:fld>
            <a:endParaRPr lang="en-US" dirty="0"/>
          </a:p>
        </p:txBody>
      </p:sp>
    </p:spTree>
    <p:extLst>
      <p:ext uri="{BB962C8B-B14F-4D97-AF65-F5344CB8AC3E}">
        <p14:creationId xmlns:p14="http://schemas.microsoft.com/office/powerpoint/2010/main" val="1182269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84364" y="2752168"/>
            <a:ext cx="8911687" cy="1280890"/>
          </a:xfrm>
        </p:spPr>
        <p:txBody>
          <a:bodyPr/>
          <a:lstStyle/>
          <a:p>
            <a:pPr algn="ctr"/>
            <a:r>
              <a:rPr lang="fr-FR" b="1"/>
              <a:t>Et ensuite… ?</a:t>
            </a:r>
            <a:br>
              <a:rPr lang="fr-FR" b="1"/>
            </a:br>
            <a:endParaRPr lang="fr-BE"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31</a:t>
            </a:fld>
            <a:endParaRPr lang="en-US" dirty="0"/>
          </a:p>
        </p:txBody>
      </p:sp>
    </p:spTree>
    <p:extLst>
      <p:ext uri="{BB962C8B-B14F-4D97-AF65-F5344CB8AC3E}">
        <p14:creationId xmlns:p14="http://schemas.microsoft.com/office/powerpoint/2010/main" val="4405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59427" y="290215"/>
            <a:ext cx="8911687" cy="1280890"/>
          </a:xfrm>
        </p:spPr>
        <p:txBody>
          <a:bodyPr/>
          <a:lstStyle/>
          <a:p>
            <a:pPr algn="ctr"/>
            <a:r>
              <a:rPr lang="fr-FR" b="1" dirty="0" smtClean="0"/>
              <a:t>Perspectives pour « l’après… »</a:t>
            </a:r>
            <a:r>
              <a:rPr lang="fr-FR" b="1" dirty="0"/>
              <a:t/>
            </a:r>
            <a:br>
              <a:rPr lang="fr-FR" b="1" dirty="0"/>
            </a:br>
            <a:endParaRPr lang="fr-BE" dirty="0"/>
          </a:p>
        </p:txBody>
      </p:sp>
      <p:sp>
        <p:nvSpPr>
          <p:cNvPr id="3" name="Espace réservé du contenu 2"/>
          <p:cNvSpPr>
            <a:spLocks noGrp="1"/>
          </p:cNvSpPr>
          <p:nvPr>
            <p:ph idx="1"/>
          </p:nvPr>
        </p:nvSpPr>
        <p:spPr>
          <a:xfrm>
            <a:off x="2269374" y="1152907"/>
            <a:ext cx="9243550" cy="5705093"/>
          </a:xfrm>
        </p:spPr>
        <p:txBody>
          <a:bodyPr>
            <a:normAutofit fontScale="70000" lnSpcReduction="20000"/>
          </a:bodyPr>
          <a:lstStyle/>
          <a:p>
            <a:r>
              <a:rPr lang="fr-FR" b="1" dirty="0" smtClean="0"/>
              <a:t>Points d’appui possibles sur les recommandations de bonnes pratiques </a:t>
            </a:r>
            <a:r>
              <a:rPr lang="fr-FR" dirty="0" smtClean="0"/>
              <a:t>(structuration/sécurisation du cadre (moins aux prises aux contingences / bonnes volontés de chacun), dépassement des bonnes intentions, de l’artisanat pur, tout en le conservant / valorisant / plébiscitant comme espace de déploiement du champ des possibles, de (</a:t>
            </a:r>
            <a:r>
              <a:rPr lang="fr-FR" dirty="0" err="1" smtClean="0"/>
              <a:t>re</a:t>
            </a:r>
            <a:r>
              <a:rPr lang="fr-FR" dirty="0" smtClean="0"/>
              <a:t>)mise en route du processus de subjectivation / symbolisation …</a:t>
            </a:r>
          </a:p>
          <a:p>
            <a:pPr marL="0" indent="0">
              <a:buNone/>
            </a:pPr>
            <a:endParaRPr lang="fr-FR" dirty="0" smtClean="0"/>
          </a:p>
          <a:p>
            <a:pPr marL="0" indent="0">
              <a:buNone/>
            </a:pPr>
            <a:r>
              <a:rPr lang="fr-FR" b="1" dirty="0" smtClean="0"/>
              <a:t>MAIS AUSSI </a:t>
            </a:r>
          </a:p>
          <a:p>
            <a:endParaRPr lang="fr-FR" dirty="0" smtClean="0"/>
          </a:p>
          <a:p>
            <a:r>
              <a:rPr lang="fr-FR" b="1" dirty="0" smtClean="0"/>
              <a:t>Permission (transversale, au-delà du projet) à la prise de risque, à la flexibilisation du cadre </a:t>
            </a:r>
            <a:r>
              <a:rPr lang="fr-FR" dirty="0" smtClean="0"/>
              <a:t>(analogie du « jeu du taquin »), en ce compris au niveau des trouvailles du jeune (même dans une forme d’errance…)</a:t>
            </a:r>
          </a:p>
          <a:p>
            <a:r>
              <a:rPr lang="fr-FR" b="1" dirty="0" smtClean="0"/>
              <a:t>Réflexion autour des dynamiques à même de stimuler / d’entretenir la motivation des intervenants</a:t>
            </a:r>
            <a:r>
              <a:rPr lang="fr-FR" dirty="0" smtClean="0"/>
              <a:t>, tant internes… qu’externes </a:t>
            </a:r>
          </a:p>
          <a:p>
            <a:r>
              <a:rPr lang="fr-FR" b="1" dirty="0" smtClean="0"/>
              <a:t>Efforts à axer davantage sur la mise en sens des logiques du parcours </a:t>
            </a:r>
            <a:r>
              <a:rPr lang="fr-FR" dirty="0" smtClean="0"/>
              <a:t>(entretien de la mémoire des processus, logique diachronique, et non plus seulement synchronique, au présent…) </a:t>
            </a:r>
            <a:r>
              <a:rPr lang="fr-FR" dirty="0" smtClean="0">
                <a:sym typeface="Wingdings" panose="05000000000000000000" pitchFamily="2" charset="2"/>
              </a:rPr>
              <a:t> </a:t>
            </a:r>
            <a:r>
              <a:rPr lang="fr-FR" b="1" dirty="0" smtClean="0">
                <a:sym typeface="Wingdings" panose="05000000000000000000" pitchFamily="2" charset="2"/>
              </a:rPr>
              <a:t>offre de conditions pour la mise en marche du processus de « réparation » du jeune</a:t>
            </a:r>
            <a:endParaRPr lang="fr-FR" b="1" dirty="0" smtClean="0"/>
          </a:p>
          <a:p>
            <a:r>
              <a:rPr lang="fr-FR" b="1" dirty="0" smtClean="0"/>
              <a:t>Consolidation d'un </a:t>
            </a:r>
            <a:r>
              <a:rPr lang="fr-FR" b="1" dirty="0"/>
              <a:t>dispositif « inter », capable de « tenir le coup » à un (long) moment donné, capable de « porter » </a:t>
            </a:r>
            <a:r>
              <a:rPr lang="fr-FR" dirty="0"/>
              <a:t>: </a:t>
            </a:r>
            <a:r>
              <a:rPr lang="fr-FR" dirty="0" smtClean="0"/>
              <a:t>condition de mise en place / réflexion autour de la mise en chantier de conditions propices à la création d'une </a:t>
            </a:r>
            <a:r>
              <a:rPr lang="fr-FR" dirty="0"/>
              <a:t>« constellation transférentielle interinstitutionnelle </a:t>
            </a:r>
            <a:r>
              <a:rPr lang="fr-FR" dirty="0" smtClean="0"/>
              <a:t>», </a:t>
            </a:r>
            <a:r>
              <a:rPr lang="fr-FR" b="1" dirty="0" smtClean="0"/>
              <a:t>à chaque fois singulière et potentiellement </a:t>
            </a:r>
            <a:r>
              <a:rPr lang="fr-FR" b="1" dirty="0" err="1" smtClean="0"/>
              <a:t>réévaluables</a:t>
            </a:r>
            <a:r>
              <a:rPr lang="fr-FR" b="1" dirty="0" smtClean="0"/>
              <a:t> (contextualisation)</a:t>
            </a:r>
            <a:r>
              <a:rPr lang="fr-FR" dirty="0" smtClean="0"/>
              <a:t> </a:t>
            </a:r>
            <a:r>
              <a:rPr lang="fr-FR" dirty="0"/>
              <a:t>? </a:t>
            </a:r>
            <a:endParaRPr lang="fr-FR" dirty="0" smtClean="0"/>
          </a:p>
          <a:p>
            <a:r>
              <a:rPr lang="fr-FR" dirty="0" smtClean="0"/>
              <a:t>Présence, au niveau « méta » d’un (duo ?) (d’)animateur(s) à même d’articuler les contingences à la fois organisationnelles et cliniques : profil(s) de </a:t>
            </a:r>
            <a:r>
              <a:rPr lang="fr-FR" b="1" dirty="0" smtClean="0"/>
              <a:t>« case-manager-clinicien » </a:t>
            </a:r>
            <a:r>
              <a:rPr lang="fr-FR" b="1" dirty="0" smtClean="0">
                <a:sym typeface="Wingdings" panose="05000000000000000000" pitchFamily="2" charset="2"/>
              </a:rPr>
              <a:t> </a:t>
            </a:r>
            <a:r>
              <a:rPr lang="fr-FR" b="1" dirty="0" err="1" smtClean="0">
                <a:sym typeface="Wingdings" panose="05000000000000000000" pitchFamily="2" charset="2"/>
              </a:rPr>
              <a:t>co</a:t>
            </a:r>
            <a:r>
              <a:rPr lang="fr-FR" b="1" dirty="0" smtClean="0">
                <a:sym typeface="Wingdings" panose="05000000000000000000" pitchFamily="2" charset="2"/>
              </a:rPr>
              <a:t>-référencement « méta »  diffraction saine et porteuse de sens de la répartition de la « charge » (diffraction du transfert) ≠ construction de réseaux élaborés, mais discontinus pour souffler </a:t>
            </a:r>
            <a:r>
              <a:rPr lang="fr-FR" b="1" dirty="0" err="1" smtClean="0">
                <a:sym typeface="Wingdings" panose="05000000000000000000" pitchFamily="2" charset="2"/>
              </a:rPr>
              <a:t>uniuqment</a:t>
            </a:r>
            <a:r>
              <a:rPr lang="fr-FR" b="1" dirty="0" smtClean="0">
                <a:sym typeface="Wingdings" panose="05000000000000000000" pitchFamily="2" charset="2"/>
              </a:rPr>
              <a:t> (passage ou transmission de la « patate chaude »</a:t>
            </a:r>
          </a:p>
          <a:p>
            <a:r>
              <a:rPr lang="fr-FR" b="1" dirty="0"/>
              <a:t>Appui nécessaire sur les réflexions théorico–cliniques </a:t>
            </a:r>
            <a:r>
              <a:rPr lang="fr-FR" b="1" dirty="0" smtClean="0"/>
              <a:t>(</a:t>
            </a:r>
            <a:r>
              <a:rPr lang="fr-FR" dirty="0" smtClean="0"/>
              <a:t>par exemple : logique </a:t>
            </a:r>
            <a:r>
              <a:rPr lang="fr-FR" dirty="0"/>
              <a:t>de déconditionnement du </a:t>
            </a:r>
            <a:r>
              <a:rPr lang="fr-FR" dirty="0" smtClean="0"/>
              <a:t>« un </a:t>
            </a:r>
            <a:r>
              <a:rPr lang="fr-FR" dirty="0"/>
              <a:t>pour </a:t>
            </a:r>
            <a:r>
              <a:rPr lang="fr-FR" dirty="0" smtClean="0"/>
              <a:t>un » (coûteuse et largement contre-productive, </a:t>
            </a:r>
            <a:r>
              <a:rPr lang="fr-FR" dirty="0"/>
              <a:t>qui cristallise/enkyste les problématiques </a:t>
            </a:r>
            <a:r>
              <a:rPr lang="fr-FR" dirty="0" smtClean="0">
                <a:sym typeface="Wingdings" panose="05000000000000000000" pitchFamily="2" charset="2"/>
              </a:rPr>
              <a:t> </a:t>
            </a:r>
            <a:r>
              <a:rPr lang="fr-FR" b="1" dirty="0" smtClean="0"/>
              <a:t>idée </a:t>
            </a:r>
            <a:r>
              <a:rPr lang="fr-FR" b="1" dirty="0"/>
              <a:t>de "faire tiers" par l'équipement </a:t>
            </a:r>
            <a:r>
              <a:rPr lang="fr-FR" b="1" dirty="0" smtClean="0"/>
              <a:t>théorique, de tenir compte des réflexions théorico-cliniques (sortir du « même »)</a:t>
            </a:r>
          </a:p>
          <a:p>
            <a:r>
              <a:rPr lang="fr-FR" b="1" dirty="0" smtClean="0"/>
              <a:t>Humilité des processus… </a:t>
            </a:r>
            <a:endParaRPr lang="fr-FR" b="1"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32</a:t>
            </a:fld>
            <a:endParaRPr lang="en-US" dirty="0"/>
          </a:p>
        </p:txBody>
      </p:sp>
    </p:spTree>
    <p:extLst>
      <p:ext uri="{BB962C8B-B14F-4D97-AF65-F5344CB8AC3E}">
        <p14:creationId xmlns:p14="http://schemas.microsoft.com/office/powerpoint/2010/main" val="3717454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BE" b="1" dirty="0" smtClean="0"/>
              <a:t>Références bibliographiques</a:t>
            </a:r>
            <a:endParaRPr lang="fr-BE" b="1" dirty="0"/>
          </a:p>
        </p:txBody>
      </p:sp>
      <p:sp>
        <p:nvSpPr>
          <p:cNvPr id="3" name="Espace réservé du contenu 2"/>
          <p:cNvSpPr>
            <a:spLocks noGrp="1"/>
          </p:cNvSpPr>
          <p:nvPr>
            <p:ph idx="1"/>
          </p:nvPr>
        </p:nvSpPr>
        <p:spPr>
          <a:xfrm>
            <a:off x="2055302" y="2217489"/>
            <a:ext cx="9345337" cy="3777622"/>
          </a:xfrm>
        </p:spPr>
        <p:txBody>
          <a:bodyPr>
            <a:normAutofit fontScale="70000" lnSpcReduction="20000"/>
          </a:bodyPr>
          <a:lstStyle/>
          <a:p>
            <a:r>
              <a:rPr lang="fr-FR" dirty="0" smtClean="0"/>
              <a:t>ANESM (2017). L'accompagnement </a:t>
            </a:r>
            <a:r>
              <a:rPr lang="fr-FR" dirty="0"/>
              <a:t>des enfants ayant des difficultés psychologiques perturbants gravement les processus de socialisation</a:t>
            </a:r>
            <a:r>
              <a:rPr lang="fr-FR" dirty="0" smtClean="0"/>
              <a:t>. Protections de l’enfance. Recommandations de bonnes pratiques professionnelles. </a:t>
            </a:r>
            <a:r>
              <a:rPr lang="fr-FR" i="1" dirty="0">
                <a:hlinkClick r:id="rId2"/>
              </a:rPr>
              <a:t>https://</a:t>
            </a:r>
            <a:r>
              <a:rPr lang="fr-FR" i="1" dirty="0" smtClean="0">
                <a:hlinkClick r:id="rId2"/>
              </a:rPr>
              <a:t>www.has-sante.fr/upload/docs/application/pdf/2018-03/web_rbpp_socialisation.pdf</a:t>
            </a:r>
            <a:r>
              <a:rPr lang="fr-FR" i="1" dirty="0" smtClean="0"/>
              <a:t> </a:t>
            </a:r>
            <a:endParaRPr lang="fr-FR" i="1" dirty="0"/>
          </a:p>
          <a:p>
            <a:endParaRPr lang="fr-FR" dirty="0" smtClean="0"/>
          </a:p>
          <a:p>
            <a:r>
              <a:rPr lang="fr-FR" dirty="0" err="1" smtClean="0"/>
              <a:t>Barreyre</a:t>
            </a:r>
            <a:r>
              <a:rPr lang="fr-FR" dirty="0" smtClean="0"/>
              <a:t>, </a:t>
            </a:r>
            <a:r>
              <a:rPr lang="fr-FR" dirty="0"/>
              <a:t>J.-</a:t>
            </a:r>
            <a:r>
              <a:rPr lang="fr-FR" dirty="0" smtClean="0"/>
              <a:t>Y. (1997).</a:t>
            </a:r>
            <a:r>
              <a:rPr lang="fr-FR" dirty="0"/>
              <a:t> </a:t>
            </a:r>
            <a:r>
              <a:rPr lang="fr-FR" dirty="0"/>
              <a:t>Jeunes </a:t>
            </a:r>
            <a:r>
              <a:rPr lang="fr-FR" dirty="0"/>
              <a:t>incasables, une population </a:t>
            </a:r>
            <a:r>
              <a:rPr lang="fr-FR" dirty="0" smtClean="0"/>
              <a:t>« limite</a:t>
            </a:r>
            <a:r>
              <a:rPr lang="fr-FR" dirty="0"/>
              <a:t> </a:t>
            </a:r>
            <a:r>
              <a:rPr lang="fr-FR" dirty="0"/>
              <a:t>», Interface</a:t>
            </a:r>
            <a:r>
              <a:rPr lang="fr-FR" dirty="0" smtClean="0"/>
              <a:t>.</a:t>
            </a:r>
          </a:p>
          <a:p>
            <a:pPr marL="0" indent="0">
              <a:buNone/>
            </a:pPr>
            <a:endParaRPr lang="fr-FR" dirty="0"/>
          </a:p>
          <a:p>
            <a:r>
              <a:rPr lang="fr-FR" dirty="0" err="1" smtClean="0"/>
              <a:t>Barreyre</a:t>
            </a:r>
            <a:r>
              <a:rPr lang="fr-FR" dirty="0"/>
              <a:t>, J</a:t>
            </a:r>
            <a:r>
              <a:rPr lang="fr-FR" dirty="0" smtClean="0"/>
              <a:t>.-Y. </a:t>
            </a:r>
            <a:r>
              <a:rPr lang="fr-FR" dirty="0"/>
              <a:t>&amp; Fiacre, P. (</a:t>
            </a:r>
            <a:r>
              <a:rPr lang="fr-FR" dirty="0" smtClean="0"/>
              <a:t>2008). </a:t>
            </a:r>
            <a:r>
              <a:rPr lang="fr-FR" dirty="0"/>
              <a:t>Parcours et situations de vie des jeunes dits « </a:t>
            </a:r>
            <a:r>
              <a:rPr lang="fr-FR" dirty="0" smtClean="0"/>
              <a:t>incasables ». Rapport final de la recherche </a:t>
            </a:r>
            <a:r>
              <a:rPr lang="fr-FR" dirty="0"/>
              <a:t>réalisée pour L’Observatoire National de l’Enfance en Danger, le Conseil général du Val-de-Marne </a:t>
            </a:r>
            <a:r>
              <a:rPr lang="fr-FR" dirty="0" smtClean="0"/>
              <a:t>et </a:t>
            </a:r>
            <a:r>
              <a:rPr lang="fr-FR" dirty="0"/>
              <a:t>le Conseil général du Val d’Oise.</a:t>
            </a:r>
            <a:r>
              <a:rPr lang="fr-FR" dirty="0"/>
              <a:t> </a:t>
            </a:r>
            <a:endParaRPr lang="fr-FR" dirty="0" smtClean="0"/>
          </a:p>
          <a:p>
            <a:pPr marL="0" indent="0">
              <a:buNone/>
            </a:pPr>
            <a:endParaRPr lang="fr-FR" dirty="0" smtClean="0"/>
          </a:p>
          <a:p>
            <a:r>
              <a:rPr lang="fr-FR" dirty="0"/>
              <a:t>Jaeger, M. (2015). L’inclusion : un changement de finalité pour le travail social ?. </a:t>
            </a:r>
            <a:r>
              <a:rPr lang="fr-FR" i="1" dirty="0"/>
              <a:t>Vie sociale</a:t>
            </a:r>
            <a:r>
              <a:rPr lang="fr-FR" dirty="0"/>
              <a:t>, 11, 43-54. </a:t>
            </a:r>
            <a:r>
              <a:rPr lang="fr-FR" dirty="0">
                <a:hlinkClick r:id="rId3"/>
              </a:rPr>
              <a:t>https://doi.org/10.3917/vsoc.153.0043</a:t>
            </a:r>
            <a:endParaRPr lang="fr-FR" dirty="0" smtClean="0"/>
          </a:p>
          <a:p>
            <a:endParaRPr lang="fr-FR" dirty="0" smtClean="0"/>
          </a:p>
          <a:p>
            <a:r>
              <a:rPr lang="fr-FR" dirty="0" smtClean="0"/>
              <a:t>Pinel</a:t>
            </a:r>
            <a:r>
              <a:rPr lang="fr-FR" dirty="0"/>
              <a:t>, J. (2007). Le traitement institutionnel des adolescents violents. </a:t>
            </a:r>
            <a:r>
              <a:rPr lang="fr-FR" i="1" dirty="0"/>
              <a:t>Revue de psychothérapie psychanalytique de groupe</a:t>
            </a:r>
            <a:r>
              <a:rPr lang="fr-FR" dirty="0"/>
              <a:t>, 48, 109-122. </a:t>
            </a:r>
            <a:r>
              <a:rPr lang="fr-FR" dirty="0">
                <a:hlinkClick r:id="rId4"/>
              </a:rPr>
              <a:t>https://doi.org/10.3917/rppg.048.0109</a:t>
            </a:r>
            <a:endParaRPr lang="fr-BE"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33</a:t>
            </a:fld>
            <a:endParaRPr lang="en-US" dirty="0"/>
          </a:p>
        </p:txBody>
      </p:sp>
    </p:spTree>
    <p:extLst>
      <p:ext uri="{BB962C8B-B14F-4D97-AF65-F5344CB8AC3E}">
        <p14:creationId xmlns:p14="http://schemas.microsoft.com/office/powerpoint/2010/main" val="1594585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62051" y="624110"/>
            <a:ext cx="9867207" cy="528797"/>
          </a:xfrm>
        </p:spPr>
        <p:txBody>
          <a:bodyPr>
            <a:noAutofit/>
          </a:bodyPr>
          <a:lstStyle/>
          <a:p>
            <a:pPr algn="ctr"/>
            <a:r>
              <a:rPr lang="fr-BE" sz="2400" b="1" dirty="0" smtClean="0">
                <a:latin typeface="Calibri" panose="020F0502020204030204" pitchFamily="34" charset="0"/>
                <a:cs typeface="Calibri" panose="020F0502020204030204" pitchFamily="34" charset="0"/>
              </a:rPr>
              <a:t>Les jeunes « incasables » </a:t>
            </a:r>
            <a:r>
              <a:rPr lang="fr-FR" sz="2400" b="1" dirty="0">
                <a:latin typeface="Calibri" panose="020F0502020204030204" pitchFamily="34" charset="0"/>
                <a:cs typeface="Calibri" panose="020F0502020204030204" pitchFamily="34" charset="0"/>
              </a:rPr>
              <a:t>(</a:t>
            </a:r>
            <a:r>
              <a:rPr lang="fr-FR" sz="2400" b="1" dirty="0" err="1">
                <a:latin typeface="Calibri" panose="020F0502020204030204" pitchFamily="34" charset="0"/>
                <a:cs typeface="Calibri" panose="020F0502020204030204" pitchFamily="34" charset="0"/>
              </a:rPr>
              <a:t>Barreyre</a:t>
            </a:r>
            <a:r>
              <a:rPr lang="fr-FR" sz="2400" b="1" dirty="0" smtClean="0">
                <a:latin typeface="Calibri" panose="020F0502020204030204" pitchFamily="34" charset="0"/>
                <a:cs typeface="Calibri" panose="020F0502020204030204" pitchFamily="34" charset="0"/>
              </a:rPr>
              <a:t>, 1997)</a:t>
            </a:r>
            <a:endParaRPr lang="fr-BE" sz="2400" b="1" dirty="0">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2364768" y="1676400"/>
            <a:ext cx="8915400" cy="4699462"/>
          </a:xfrm>
        </p:spPr>
        <p:txBody>
          <a:bodyPr>
            <a:normAutofit/>
          </a:bodyPr>
          <a:lstStyle/>
          <a:p>
            <a:pPr marL="0" indent="0">
              <a:buNone/>
            </a:pPr>
            <a:r>
              <a:rPr lang="fr-FR" b="1" dirty="0" smtClean="0"/>
              <a:t>« </a:t>
            </a:r>
            <a:r>
              <a:rPr lang="fr-FR" b="1" dirty="0"/>
              <a:t>P</a:t>
            </a:r>
            <a:r>
              <a:rPr lang="fr-FR" b="1" dirty="0" smtClean="0"/>
              <a:t>opulation </a:t>
            </a:r>
            <a:r>
              <a:rPr lang="fr-FR" b="1" dirty="0"/>
              <a:t>à la limite des </a:t>
            </a:r>
            <a:r>
              <a:rPr lang="fr-FR" b="1" dirty="0" smtClean="0"/>
              <a:t>institutions »</a:t>
            </a:r>
            <a:r>
              <a:rPr lang="fr-FR" dirty="0" smtClean="0"/>
              <a:t>, dont </a:t>
            </a:r>
            <a:r>
              <a:rPr lang="fr-FR" dirty="0"/>
              <a:t>les caractéristiques et les besoins spécifiques </a:t>
            </a:r>
            <a:r>
              <a:rPr lang="fr-FR" dirty="0" smtClean="0"/>
              <a:t>:</a:t>
            </a:r>
          </a:p>
          <a:p>
            <a:pPr marL="0" indent="0">
              <a:buNone/>
            </a:pPr>
            <a:endParaRPr lang="fr-FR" dirty="0" smtClean="0"/>
          </a:p>
          <a:p>
            <a:r>
              <a:rPr lang="fr-FR" dirty="0"/>
              <a:t>relèvent en général de plusieurs modes de prise en charge (sanitaire, sociale, </a:t>
            </a:r>
            <a:r>
              <a:rPr lang="fr-FR" dirty="0" smtClean="0"/>
              <a:t>médico-sociale, judiciaire</a:t>
            </a:r>
            <a:r>
              <a:rPr lang="fr-FR" dirty="0"/>
              <a:t>) </a:t>
            </a:r>
            <a:endParaRPr lang="fr-FR" dirty="0" smtClean="0"/>
          </a:p>
          <a:p>
            <a:pPr marL="0" indent="0">
              <a:buNone/>
            </a:pPr>
            <a:endParaRPr lang="fr-FR" dirty="0" smtClean="0"/>
          </a:p>
          <a:p>
            <a:r>
              <a:rPr lang="fr-FR" dirty="0" smtClean="0"/>
              <a:t>et </a:t>
            </a:r>
            <a:r>
              <a:rPr lang="fr-FR" dirty="0"/>
              <a:t>qui, le plus souvent, ont mis à l’épreuve, voire en échec, des </a:t>
            </a:r>
            <a:r>
              <a:rPr lang="fr-FR" dirty="0" smtClean="0"/>
              <a:t>équipes professionnelles </a:t>
            </a:r>
            <a:r>
              <a:rPr lang="fr-FR" dirty="0"/>
              <a:t>successives dont le cadre de travail ne convenait pas à </a:t>
            </a:r>
            <a:r>
              <a:rPr lang="fr-FR" dirty="0" smtClean="0"/>
              <a:t>leur </a:t>
            </a:r>
            <a:r>
              <a:rPr lang="fr-BE" dirty="0" smtClean="0"/>
              <a:t>problématique </a:t>
            </a:r>
            <a:r>
              <a:rPr lang="fr-BE" dirty="0"/>
              <a:t>situationnelle</a:t>
            </a:r>
            <a:r>
              <a:rPr lang="fr-BE" dirty="0" smtClean="0"/>
              <a:t>.</a:t>
            </a:r>
          </a:p>
          <a:p>
            <a:endParaRPr lang="fr-BE" dirty="0"/>
          </a:p>
          <a:p>
            <a:pPr marL="0" indent="0">
              <a:buNone/>
            </a:pPr>
            <a:r>
              <a:rPr lang="fr-BE" b="1" dirty="0" err="1" smtClean="0"/>
              <a:t>Incasabilité</a:t>
            </a:r>
            <a:r>
              <a:rPr lang="fr-BE" dirty="0" smtClean="0"/>
              <a:t> qui se construit dans </a:t>
            </a:r>
            <a:r>
              <a:rPr lang="fr-BE" b="1" dirty="0" smtClean="0"/>
              <a:t>l’interaction entre l’histoire du jeune et de sa famille, les institutions et leur organisation, et les manifestations du présent (jeu des acteurs dans la situation actuelle) </a:t>
            </a:r>
            <a:r>
              <a:rPr lang="fr-FR" dirty="0"/>
              <a:t>(</a:t>
            </a:r>
            <a:r>
              <a:rPr lang="fr-FR" dirty="0" err="1"/>
              <a:t>Barreyre</a:t>
            </a:r>
            <a:r>
              <a:rPr lang="fr-FR" dirty="0"/>
              <a:t> &amp; Fiacre, 2008</a:t>
            </a:r>
            <a:r>
              <a:rPr lang="fr-FR" dirty="0" smtClean="0"/>
              <a:t>)</a:t>
            </a:r>
          </a:p>
          <a:p>
            <a:pPr marL="0" indent="0">
              <a:buNone/>
            </a:pPr>
            <a:endParaRPr lang="fr-FR"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733479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0116" y="2560975"/>
            <a:ext cx="9676015" cy="1280890"/>
          </a:xfrm>
        </p:spPr>
        <p:txBody>
          <a:bodyPr>
            <a:normAutofit/>
          </a:bodyPr>
          <a:lstStyle/>
          <a:p>
            <a:pPr algn="ctr"/>
            <a:r>
              <a:rPr lang="fr-BE" sz="2800" b="1" dirty="0"/>
              <a:t>Focus sur les notions d’</a:t>
            </a:r>
            <a:r>
              <a:rPr lang="fr-BE" sz="2800" b="1" dirty="0" err="1"/>
              <a:t>incasabilité</a:t>
            </a:r>
            <a:r>
              <a:rPr lang="fr-BE" sz="2800" b="1" dirty="0"/>
              <a:t> et d’inclusion</a:t>
            </a:r>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388372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787782"/>
            <a:ext cx="8911687" cy="1280890"/>
          </a:xfrm>
        </p:spPr>
        <p:txBody>
          <a:bodyPr/>
          <a:lstStyle/>
          <a:p>
            <a:pPr algn="ctr"/>
            <a:r>
              <a:rPr lang="fr-BE" b="1" dirty="0" smtClean="0"/>
              <a:t>« </a:t>
            </a:r>
            <a:r>
              <a:rPr lang="fr-BE" b="1" dirty="0" err="1" smtClean="0"/>
              <a:t>Incasabilité</a:t>
            </a:r>
            <a:r>
              <a:rPr lang="fr-BE" b="1" dirty="0" smtClean="0"/>
              <a:t> » ?</a:t>
            </a:r>
            <a:endParaRPr lang="fr-BE" b="1" dirty="0"/>
          </a:p>
        </p:txBody>
      </p:sp>
      <p:sp>
        <p:nvSpPr>
          <p:cNvPr id="3" name="Espace réservé du contenu 2"/>
          <p:cNvSpPr>
            <a:spLocks noGrp="1"/>
          </p:cNvSpPr>
          <p:nvPr>
            <p:ph idx="1"/>
          </p:nvPr>
        </p:nvSpPr>
        <p:spPr>
          <a:xfrm>
            <a:off x="2589212" y="2349731"/>
            <a:ext cx="8915400" cy="3777622"/>
          </a:xfrm>
        </p:spPr>
        <p:txBody>
          <a:bodyPr/>
          <a:lstStyle/>
          <a:p>
            <a:pPr marL="0" indent="0">
              <a:buNone/>
            </a:pPr>
            <a:r>
              <a:rPr lang="fr-FR" dirty="0"/>
              <a:t>Terme qui met en avant la tentative forcenée (rassurante, donnant une illusion de maîtrise ?) de faire entrer dans une logique, administrative, aseptisée, dépourvue d’aspérités, le résultat de parcours de vie « cabossés », venant interroger les (non-)pratiques existantes.</a:t>
            </a:r>
          </a:p>
          <a:p>
            <a:pPr marL="0" indent="0">
              <a:buNone/>
            </a:pPr>
            <a:endParaRPr lang="fr-FR" dirty="0"/>
          </a:p>
          <a:p>
            <a:r>
              <a:rPr lang="fr-FR" dirty="0"/>
              <a:t>Construction récente de pratiques « au prisme de l’inclusion » : </a:t>
            </a:r>
            <a:r>
              <a:rPr lang="fr-FR" dirty="0" smtClean="0"/>
              <a:t>« La Cour carrée » comme diversification </a:t>
            </a:r>
            <a:r>
              <a:rPr lang="fr-FR" dirty="0"/>
              <a:t>de l’offre </a:t>
            </a:r>
            <a:r>
              <a:rPr lang="fr-FR" dirty="0" smtClean="0"/>
              <a:t>inclusive</a:t>
            </a:r>
          </a:p>
          <a:p>
            <a:pPr marL="0" indent="0">
              <a:buNone/>
            </a:pPr>
            <a:endParaRPr lang="fr-FR" dirty="0"/>
          </a:p>
          <a:p>
            <a:r>
              <a:rPr lang="fr-FR" dirty="0"/>
              <a:t>Difficulté des dispositifs existants à prévenir les ruptures de parcours </a:t>
            </a:r>
          </a:p>
          <a:p>
            <a:pPr marL="0" indent="0">
              <a:buNone/>
            </a:pPr>
            <a:endParaRPr lang="fr-BE" dirty="0"/>
          </a:p>
          <a:p>
            <a:endParaRPr lang="fr-BE"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506884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BE" b="1" dirty="0" smtClean="0"/>
              <a:t>Inclusion ? </a:t>
            </a:r>
            <a:r>
              <a:rPr lang="fr-BE" sz="2000" dirty="0" smtClean="0"/>
              <a:t>(Jaeger, 2015)</a:t>
            </a:r>
            <a:endParaRPr lang="fr-BE" sz="2000" dirty="0"/>
          </a:p>
        </p:txBody>
      </p:sp>
      <p:sp>
        <p:nvSpPr>
          <p:cNvPr id="3" name="Espace réservé du contenu 2"/>
          <p:cNvSpPr>
            <a:spLocks noGrp="1"/>
          </p:cNvSpPr>
          <p:nvPr>
            <p:ph idx="1"/>
          </p:nvPr>
        </p:nvSpPr>
        <p:spPr>
          <a:xfrm>
            <a:off x="2589212" y="2133600"/>
            <a:ext cx="8915400" cy="4383578"/>
          </a:xfrm>
        </p:spPr>
        <p:txBody>
          <a:bodyPr>
            <a:normAutofit/>
          </a:bodyPr>
          <a:lstStyle/>
          <a:p>
            <a:r>
              <a:rPr lang="fr-BE" b="1" dirty="0" smtClean="0"/>
              <a:t>Insertion</a:t>
            </a:r>
            <a:r>
              <a:rPr lang="fr-BE" dirty="0" smtClean="0"/>
              <a:t> : idée d’addition, en </a:t>
            </a:r>
            <a:r>
              <a:rPr lang="fr-BE" dirty="0"/>
              <a:t>ajoutant un élément différent, qui conserve son </a:t>
            </a:r>
            <a:r>
              <a:rPr lang="fr-BE" dirty="0" smtClean="0"/>
              <a:t>identité</a:t>
            </a:r>
          </a:p>
          <a:p>
            <a:pPr marL="0" indent="0">
              <a:buNone/>
            </a:pPr>
            <a:endParaRPr lang="fr-BE" dirty="0" smtClean="0"/>
          </a:p>
          <a:p>
            <a:r>
              <a:rPr lang="fr-BE" b="1" dirty="0" smtClean="0"/>
              <a:t>Intégration</a:t>
            </a:r>
            <a:r>
              <a:rPr lang="fr-BE" dirty="0" smtClean="0"/>
              <a:t> : ambition d’une </a:t>
            </a:r>
            <a:r>
              <a:rPr lang="fr-BE" dirty="0"/>
              <a:t>assimilation qui ferait disparaître les différences et permettrait de réaliser pleinement un projet </a:t>
            </a:r>
            <a:r>
              <a:rPr lang="fr-BE" dirty="0" smtClean="0"/>
              <a:t>démocratique</a:t>
            </a:r>
          </a:p>
          <a:p>
            <a:endParaRPr lang="fr-BE" dirty="0"/>
          </a:p>
          <a:p>
            <a:r>
              <a:rPr lang="fr-BE" b="1" dirty="0" smtClean="0"/>
              <a:t>Inclusion</a:t>
            </a:r>
            <a:r>
              <a:rPr lang="fr-BE" dirty="0" smtClean="0"/>
              <a:t> : évocation d’une </a:t>
            </a:r>
            <a:r>
              <a:rPr lang="fr-BE" dirty="0"/>
              <a:t>finalité </a:t>
            </a:r>
            <a:r>
              <a:rPr lang="fr-BE" dirty="0" smtClean="0"/>
              <a:t>plus que d’un </a:t>
            </a:r>
            <a:r>
              <a:rPr lang="fr-BE" dirty="0"/>
              <a:t>processus : </a:t>
            </a:r>
            <a:endParaRPr lang="fr-BE" dirty="0" smtClean="0"/>
          </a:p>
          <a:p>
            <a:pPr lvl="1"/>
            <a:r>
              <a:rPr lang="fr-BE" dirty="0" smtClean="0"/>
              <a:t>accent mis, </a:t>
            </a:r>
            <a:r>
              <a:rPr lang="fr-BE" b="1" dirty="0"/>
              <a:t>comme la notion d’intégration</a:t>
            </a:r>
            <a:r>
              <a:rPr lang="fr-BE" dirty="0"/>
              <a:t>, sur l’affirmation d’une appartenance légitime à la société, </a:t>
            </a:r>
            <a:r>
              <a:rPr lang="fr-BE" dirty="0" smtClean="0"/>
              <a:t>quelles </a:t>
            </a:r>
            <a:r>
              <a:rPr lang="fr-BE" dirty="0"/>
              <a:t>que </a:t>
            </a:r>
            <a:r>
              <a:rPr lang="fr-BE" dirty="0" smtClean="0"/>
              <a:t>soient </a:t>
            </a:r>
            <a:r>
              <a:rPr lang="fr-BE" dirty="0"/>
              <a:t>les différences, </a:t>
            </a:r>
            <a:r>
              <a:rPr lang="fr-BE" b="1" dirty="0"/>
              <a:t>là où l’insertion</a:t>
            </a:r>
            <a:r>
              <a:rPr lang="fr-BE" dirty="0"/>
              <a:t> désigne un mouvement d’appropriation, par des sas et des </a:t>
            </a:r>
            <a:r>
              <a:rPr lang="fr-BE" dirty="0" smtClean="0"/>
              <a:t>paliers</a:t>
            </a:r>
          </a:p>
          <a:p>
            <a:pPr lvl="1"/>
            <a:r>
              <a:rPr lang="fr-BE" dirty="0"/>
              <a:t>m</a:t>
            </a:r>
            <a:r>
              <a:rPr lang="fr-BE" dirty="0" smtClean="0"/>
              <a:t>ais, </a:t>
            </a:r>
            <a:r>
              <a:rPr lang="fr-BE" b="1" dirty="0" smtClean="0"/>
              <a:t>à la différence de l’intégration</a:t>
            </a:r>
            <a:r>
              <a:rPr lang="fr-BE" dirty="0" smtClean="0"/>
              <a:t>, implique </a:t>
            </a:r>
            <a:r>
              <a:rPr lang="fr-BE" dirty="0"/>
              <a:t>qu’une personne peut rester avec ses </a:t>
            </a:r>
            <a:r>
              <a:rPr lang="fr-BE" dirty="0" smtClean="0"/>
              <a:t>difficultés, </a:t>
            </a:r>
            <a:r>
              <a:rPr lang="fr-BE" dirty="0"/>
              <a:t>tout en étant reconnue comme un élément à part entière du </a:t>
            </a:r>
            <a:r>
              <a:rPr lang="fr-BE" dirty="0" smtClean="0"/>
              <a:t>collectif</a:t>
            </a:r>
            <a:endParaRPr lang="fr-BE" dirty="0"/>
          </a:p>
          <a:p>
            <a:endParaRPr lang="fr-BE" dirty="0"/>
          </a:p>
          <a:p>
            <a:endParaRPr lang="fr-BE"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3680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01484" y="2477848"/>
            <a:ext cx="8911687" cy="1280890"/>
          </a:xfrm>
        </p:spPr>
        <p:txBody>
          <a:bodyPr/>
          <a:lstStyle/>
          <a:p>
            <a:pPr algn="ctr"/>
            <a:r>
              <a:rPr lang="fr-BE" b="1" dirty="0"/>
              <a:t>Aspects méthodologiques</a:t>
            </a:r>
            <a:endParaRPr lang="fr-BE"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41706713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ctr"/>
            <a:r>
              <a:rPr lang="fr-BE" b="1" dirty="0" smtClean="0"/>
              <a:t>Primo-démarche méthodologique</a:t>
            </a:r>
            <a:endParaRPr lang="fr-BE" b="1" dirty="0"/>
          </a:p>
        </p:txBody>
      </p:sp>
      <p:sp>
        <p:nvSpPr>
          <p:cNvPr id="3" name="Espace réservé du contenu 2"/>
          <p:cNvSpPr>
            <a:spLocks noGrp="1"/>
          </p:cNvSpPr>
          <p:nvPr>
            <p:ph idx="1"/>
          </p:nvPr>
        </p:nvSpPr>
        <p:spPr/>
        <p:txBody>
          <a:bodyPr>
            <a:normAutofit fontScale="85000" lnSpcReduction="20000"/>
          </a:bodyPr>
          <a:lstStyle/>
          <a:p>
            <a:r>
              <a:rPr lang="fr-BE" b="1" dirty="0" smtClean="0"/>
              <a:t>Démarche, à la fois, inductive et déductive </a:t>
            </a:r>
            <a:r>
              <a:rPr lang="fr-BE" dirty="0" smtClean="0"/>
              <a:t>: de la pratique (« expertise » institutionnelle, vision « à la belge », « artisanale », présentée à Strasbourg en 2018) à la théorie (cadre de travail proposé, via projet de service), puis de la théorie à la pratique (Winnicott, </a:t>
            </a:r>
            <a:r>
              <a:rPr lang="fr-BE" dirty="0" err="1" smtClean="0"/>
              <a:t>Delion</a:t>
            </a:r>
            <a:r>
              <a:rPr lang="fr-BE" dirty="0" smtClean="0"/>
              <a:t>, Pinel…)</a:t>
            </a:r>
          </a:p>
          <a:p>
            <a:pPr marL="0" indent="0">
              <a:buNone/>
            </a:pPr>
            <a:endParaRPr lang="fr-BE" dirty="0" smtClean="0"/>
          </a:p>
          <a:p>
            <a:r>
              <a:rPr lang="fr-BE" b="1" dirty="0" smtClean="0"/>
              <a:t>Littérature abondante, tout particulièrement depuis les années 80 </a:t>
            </a:r>
            <a:r>
              <a:rPr lang="fr-BE" dirty="0" smtClean="0"/>
              <a:t>(auteurs emblématiques/historiques, comme Chartrier, par exemple)</a:t>
            </a:r>
          </a:p>
          <a:p>
            <a:pPr marL="0" indent="0">
              <a:buNone/>
            </a:pPr>
            <a:endParaRPr lang="fr-BE" dirty="0" smtClean="0"/>
          </a:p>
          <a:p>
            <a:r>
              <a:rPr lang="fr-BE" b="1" dirty="0"/>
              <a:t>Fil rouge / focus spécifique au départ des recherches ONED (2008) </a:t>
            </a:r>
            <a:r>
              <a:rPr lang="fr-BE" b="1" dirty="0" smtClean="0"/>
              <a:t>jusqu’à aujourd’hui, en passant par les </a:t>
            </a:r>
            <a:r>
              <a:rPr lang="fr-BE" b="1" dirty="0"/>
              <a:t>RBPP </a:t>
            </a:r>
            <a:r>
              <a:rPr lang="fr-BE" b="1" dirty="0" smtClean="0"/>
              <a:t>HAS de 2017 </a:t>
            </a:r>
            <a:r>
              <a:rPr lang="fr-BE" i="1" dirty="0" smtClean="0"/>
              <a:t>« </a:t>
            </a:r>
            <a:r>
              <a:rPr lang="fr-FR" i="1" dirty="0"/>
              <a:t>L'accompagnement des enfants ayant des difficultés psychologiques perturbants gravement les processus de </a:t>
            </a:r>
            <a:r>
              <a:rPr lang="fr-FR" i="1" dirty="0" smtClean="0"/>
              <a:t>socialisation »</a:t>
            </a:r>
          </a:p>
          <a:p>
            <a:pPr marL="0" indent="0">
              <a:buNone/>
            </a:pPr>
            <a:endParaRPr lang="fr-BE" i="1" dirty="0" smtClean="0"/>
          </a:p>
          <a:p>
            <a:r>
              <a:rPr lang="fr-FR" b="1" dirty="0"/>
              <a:t>Mise en évidence rapide d'un processus de</a:t>
            </a:r>
            <a:r>
              <a:rPr lang="fr-BE" b="1" dirty="0"/>
              <a:t> saturation des données</a:t>
            </a:r>
            <a:r>
              <a:rPr lang="fr-BE" dirty="0"/>
              <a:t> </a:t>
            </a:r>
            <a:r>
              <a:rPr lang="fr-FR" dirty="0"/>
              <a:t>via la confrontation à d'autres </a:t>
            </a:r>
            <a:r>
              <a:rPr lang="fr-FR" dirty="0" smtClean="0"/>
              <a:t>sources </a:t>
            </a:r>
            <a:r>
              <a:rPr lang="fr-FR" dirty="0" smtClean="0">
                <a:sym typeface="Wingdings" panose="05000000000000000000" pitchFamily="2" charset="2"/>
              </a:rPr>
              <a:t> paradoxe, eu égard à l’aspect énigmatique (souvent souligné) de la problématique « jeunes incasables »</a:t>
            </a:r>
            <a:endParaRPr lang="fr-FR" dirty="0" smtClean="0"/>
          </a:p>
          <a:p>
            <a:pPr marL="0" indent="0">
              <a:buNone/>
            </a:pPr>
            <a:endParaRPr lang="fr-BE"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2949444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1444</TotalTime>
  <Words>4187</Words>
  <Application>Microsoft Office PowerPoint</Application>
  <PresentationFormat>Grand écran</PresentationFormat>
  <Paragraphs>275</Paragraphs>
  <Slides>33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33</vt:i4>
      </vt:variant>
    </vt:vector>
  </HeadingPairs>
  <TitlesOfParts>
    <vt:vector size="39" baseType="lpstr">
      <vt:lpstr>Arial</vt:lpstr>
      <vt:lpstr>Calibri</vt:lpstr>
      <vt:lpstr>Century Gothic</vt:lpstr>
      <vt:lpstr>Wingdings</vt:lpstr>
      <vt:lpstr>Wingdings 3</vt:lpstr>
      <vt:lpstr>Brin</vt:lpstr>
      <vt:lpstr>Premiers enseignements cliniques autour de l'accueil de jeunes  en rupture de parcours  au sein du projet « la Cour carrée »</vt:lpstr>
      <vt:lpstr>Plan de la présentation</vt:lpstr>
      <vt:lpstr>Premier essai de définition des jeunes dits « incasables »</vt:lpstr>
      <vt:lpstr>Les jeunes « incasables » (Barreyre, 1997)</vt:lpstr>
      <vt:lpstr>Focus sur les notions d’incasabilité et d’inclusion</vt:lpstr>
      <vt:lpstr>« Incasabilité » ?</vt:lpstr>
      <vt:lpstr>Inclusion ? (Jaeger, 2015)</vt:lpstr>
      <vt:lpstr>Aspects méthodologiques</vt:lpstr>
      <vt:lpstr>Primo-démarche méthodologique</vt:lpstr>
      <vt:lpstr>Point d’ancrage structurant au service de l’observation des « pratiques en mouvement… »</vt:lpstr>
      <vt:lpstr>Énoncé de quelques constats signifiants </vt:lpstr>
      <vt:lpstr>Quelques grandes caractéristiques (1/2)</vt:lpstr>
      <vt:lpstr>Quelques grandes caractéristiques (2/2)</vt:lpstr>
      <vt:lpstr>Nature du parcours</vt:lpstr>
      <vt:lpstr>Mise en tension entre regards des jeunes et de leurs familles et regards des professionnels  Schéma de construction majoritairement perçu</vt:lpstr>
      <vt:lpstr>Mise en tension entre regards des jeunes et de leurs familles et regards des professionnels  Schéma de construction majoritairement perçu</vt:lpstr>
      <vt:lpstr>Mise en tension entre regards des jeunes et de leurs familles et regards des professionnels Essai de synthèse</vt:lpstr>
      <vt:lpstr>Élément significatif du parcours (et de sa lecture)  et…</vt:lpstr>
      <vt:lpstr>… premières propositions / hypothèses cliniques pour faire évoluer le modèle dans une logique « inter »… </vt:lpstr>
      <vt:lpstr> La fonction phorique</vt:lpstr>
      <vt:lpstr>Genèse du projet « La Cour carrée » et réflexions en chemin… (1/2)</vt:lpstr>
      <vt:lpstr>Genèse du projet « La Cour carrée » et réflexions en chemin… (2/2)</vt:lpstr>
      <vt:lpstr>Genèse du projet « La Cour carrée » : premiers éléments de cadre</vt:lpstr>
      <vt:lpstr>Premiers éléments de cadre</vt:lpstr>
      <vt:lpstr>Construction d'un certain nombre d'invariants de cadre articulés à l'exercice de la clinique (1/2)</vt:lpstr>
      <vt:lpstr>Construction d'un certain nombre d'invariants de cadre articulés à l'exercice de la clinique (2/2)</vt:lpstr>
      <vt:lpstr>Mais aussi…</vt:lpstr>
      <vt:lpstr>Premières observations / premiers leviers / premiers freins </vt:lpstr>
      <vt:lpstr>Premiers constats de terrain (-)</vt:lpstr>
      <vt:lpstr>Premiers constats de terrain (+)</vt:lpstr>
      <vt:lpstr>Et ensuite… ? </vt:lpstr>
      <vt:lpstr>Perspectives pour « l’après… » </vt:lpstr>
      <vt:lpstr>Références bibliographiques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Premiers enseignements cliniques autour de l'accueil de jeunes  en rupture de parcours  au sein du projet « la Cour carrée »</dc:title>
  <dc:creator>Claude Berte</dc:creator>
  <cp:lastModifiedBy>Claude Berte</cp:lastModifiedBy>
  <cp:revision>103</cp:revision>
  <cp:lastPrinted>2022-12-16T06:00:31Z</cp:lastPrinted>
  <dcterms:created xsi:type="dcterms:W3CDTF">2022-12-12T17:16:20Z</dcterms:created>
  <dcterms:modified xsi:type="dcterms:W3CDTF">2023-02-10T05:36:46Z</dcterms:modified>
</cp:coreProperties>
</file>